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8" r:id="rId2"/>
    <p:sldId id="273" r:id="rId3"/>
    <p:sldId id="268" r:id="rId4"/>
    <p:sldId id="276" r:id="rId5"/>
    <p:sldId id="277" r:id="rId6"/>
    <p:sldId id="278" r:id="rId7"/>
    <p:sldId id="301" r:id="rId8"/>
    <p:sldId id="280" r:id="rId9"/>
    <p:sldId id="281" r:id="rId10"/>
    <p:sldId id="285" r:id="rId11"/>
    <p:sldId id="286" r:id="rId12"/>
    <p:sldId id="288" r:id="rId13"/>
    <p:sldId id="292" r:id="rId14"/>
    <p:sldId id="303" r:id="rId15"/>
    <p:sldId id="294" r:id="rId16"/>
    <p:sldId id="284" r:id="rId17"/>
    <p:sldId id="298" r:id="rId18"/>
    <p:sldId id="302" r:id="rId19"/>
    <p:sldId id="274" r:id="rId20"/>
    <p:sldId id="297" r:id="rId21"/>
    <p:sldId id="299" r:id="rId22"/>
    <p:sldId id="289" r:id="rId23"/>
    <p:sldId id="291" r:id="rId24"/>
    <p:sldId id="290" r:id="rId25"/>
    <p:sldId id="295" r:id="rId26"/>
    <p:sldId id="296" r:id="rId27"/>
    <p:sldId id="304" r:id="rId28"/>
    <p:sldId id="300" r:id="rId29"/>
    <p:sldId id="283" r:id="rId30"/>
    <p:sldId id="305" r:id="rId31"/>
    <p:sldId id="310" r:id="rId32"/>
    <p:sldId id="311" r:id="rId33"/>
    <p:sldId id="307" r:id="rId34"/>
    <p:sldId id="309" r:id="rId35"/>
    <p:sldId id="306" r:id="rId36"/>
    <p:sldId id="313" r:id="rId37"/>
    <p:sldId id="308" r:id="rId38"/>
    <p:sldId id="312" r:id="rId39"/>
    <p:sldId id="263" r:id="rId40"/>
    <p:sldId id="31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6600"/>
    <a:srgbClr val="70AD47"/>
    <a:srgbClr val="4372C4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88369"/>
  </p:normalViewPr>
  <p:slideViewPr>
    <p:cSldViewPr snapToGrid="0">
      <p:cViewPr varScale="1">
        <p:scale>
          <a:sx n="93" d="100"/>
          <a:sy n="93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93B383-E3FE-D26C-6148-12FD323B8C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Egorov Group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AF2D7-2DBB-F490-E7B3-CF3560882F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C888A-DC1E-3046-AD4B-B00DCA12ADC0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270EC-B59F-74EC-ACBF-DAE943FB95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87F147-1997-E5EC-199F-9B6AE4A828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C5FA7-C0CC-4F4F-95F9-2D2BD6403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810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4T13:15:18.1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24575,'41'5'0,"-1"0"0,-13 1 0,-3-1 0,-6-5 0,-2 0 0,4 0 0,-7 0 0,-4 0 0,0 4 0,5-3 0,-4 7 0,-1-7 0,-4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Egorov Group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AE56C-D7BB-2449-B96F-D3721BCFAA40}" type="datetimeFigureOut">
              <a:rPr lang="en-US" smtClean="0"/>
              <a:t>12/19/23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10A2B-7AA9-A54B-9A97-F36A7D15B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169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10A2B-7AA9-A54B-9A97-F36A7D15B8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09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10A2B-7AA9-A54B-9A97-F36A7D15B8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56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10A2B-7AA9-A54B-9A97-F36A7D15B8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45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LAMMPS define the bonds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10A2B-7AA9-A54B-9A97-F36A7D15B8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95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 density results in greater effects when </a:t>
            </a:r>
            <a:r>
              <a:rPr lang="en-US" dirty="0" err="1"/>
              <a:t>Widom</a:t>
            </a:r>
            <a:r>
              <a:rPr lang="en-US" dirty="0"/>
              <a:t> insertion is performed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10A2B-7AA9-A54B-9A97-F36A7D15B8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79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10A2B-7AA9-A54B-9A97-F36A7D15B82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19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KbT</a:t>
            </a:r>
            <a:r>
              <a:rPr lang="en-US" dirty="0"/>
              <a:t>/e = 0.5, e_1,1 = 0.1, e_1,2 = sqrt(0.1), e_2,2 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10A2B-7AA9-A54B-9A97-F36A7D15B8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62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Zero-Point Energy means there is still some KE at T = 0 Kelvin due to QM contributions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10A2B-7AA9-A54B-9A97-F36A7D15B82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19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Way of discretizing Quantum Path Integral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10A2B-7AA9-A54B-9A97-F36A7D15B8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46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Way of discretizing Quantum Path Integral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10A2B-7AA9-A54B-9A97-F36A7D15B82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83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flux-flux which should tend to zero and flux-side which should be positive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10A2B-7AA9-A54B-9A97-F36A7D15B82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6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step is to re-create P.I.B. results which was solved classically; compare classical to quantum results and use these exact results to validate RPMD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10A2B-7AA9-A54B-9A97-F36A7D15B8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79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Concentric circles to </a:t>
            </a:r>
            <a:r>
              <a:rPr lang="en-US" b="0" i="0" dirty="0">
                <a:solidFill>
                  <a:srgbClr val="4D5156"/>
                </a:solidFill>
                <a:effectLst/>
                <a:latin typeface="Roboto" panose="020F0502020204030204" pitchFamily="34" charset="0"/>
              </a:rPr>
              <a:t>describe how density varies as a function of distance from a reference particle; S(k) more common from </a:t>
            </a:r>
            <a:r>
              <a:rPr lang="en-US" b="0" i="0" dirty="0" err="1">
                <a:solidFill>
                  <a:srgbClr val="4D5156"/>
                </a:solidFill>
                <a:effectLst/>
                <a:latin typeface="Roboto" panose="020F0502020204030204" pitchFamily="34" charset="0"/>
              </a:rPr>
              <a:t>expt</a:t>
            </a:r>
            <a:r>
              <a:rPr lang="en-US" b="0" i="0" dirty="0">
                <a:solidFill>
                  <a:srgbClr val="4D5156"/>
                </a:solidFill>
                <a:effectLst/>
                <a:latin typeface="Roboto" panose="020F0502020204030204" pitchFamily="34" charset="0"/>
              </a:rPr>
              <a:t> due to scattering though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10A2B-7AA9-A54B-9A97-F36A7D15B82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8608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en-US" b="0" i="1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the force acting on atom </a:t>
            </a:r>
            <a:r>
              <a:rPr lang="en-US" b="0" i="1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due to the interaction potential, </a:t>
            </a:r>
            <a:r>
              <a:rPr lang="el-G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γ</a:t>
            </a:r>
            <a:r>
              <a:rPr lang="en-US" b="0" i="0" baseline="-2500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friction coefficient, and </a:t>
            </a:r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en-US" b="0" i="1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 random force simulating the random kicks by the damping of particles between each other due to friction. The random numbers are chosen from a Gaussian distribution with the following 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10A2B-7AA9-A54B-9A97-F36A7D15B82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05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10A2B-7AA9-A54B-9A97-F36A7D15B8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50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Pick a point of interest; </a:t>
            </a:r>
            <a:r>
              <a:rPr lang="en-US" dirty="0" err="1"/>
              <a:t>Padé</a:t>
            </a:r>
            <a:r>
              <a:rPr lang="en-US" dirty="0"/>
              <a:t> approximant for weights which assumes </a:t>
            </a:r>
            <a:r>
              <a:rPr lang="en-US" dirty="0" err="1"/>
              <a:t>equispaced</a:t>
            </a:r>
            <a:r>
              <a:rPr lang="en-US" dirty="0"/>
              <a:t> grid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10A2B-7AA9-A54B-9A97-F36A7D15B8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97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Diminishing returns for # of points in box; error blows up at walls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10A2B-7AA9-A54B-9A97-F36A7D15B8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945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10A2B-7AA9-A54B-9A97-F36A7D15B8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38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10A2B-7AA9-A54B-9A97-F36A7D15B8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45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10A2B-7AA9-A54B-9A97-F36A7D15B8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44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10A2B-7AA9-A54B-9A97-F36A7D15B8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4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75E57-C67D-26CE-F4D2-149DF94C5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3E3D0B-4C90-42C5-F79D-99A750C36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61D44-BF3B-792E-B0E3-94DF3BB89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110F-AE05-E145-9414-E81BC5A3B2AD}" type="datetime1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D927E-84A9-CD1E-5947-CDFF75BA7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Egorov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B3DB0-6C25-574B-02EF-A6D3EA53B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1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1A13B-FD69-C13B-2C5E-88850293F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896551-A4B7-35FB-95CA-A6240DB96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5F483-DF50-DA2C-4C04-1E13E296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42DD7-89F6-CB42-AFD4-ED81079D1038}" type="datetime1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81031-7549-33E2-D3D7-80FB8CB3E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Egorov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87A64-2031-143C-A693-69ADB67FF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11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732CF5-1EE7-49C3-BBD9-DDFB3ED686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6FA68-1481-0F0C-198E-4E9B3A413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6CD10-FE11-DBE6-E456-F8E4D7DC0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40A5-A65B-3B4C-81EA-99173B969BD8}" type="datetime1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4FD59-846A-C358-4551-A4589FF44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Egorov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122A5-2474-6058-9430-A1E20EF2A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2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B5B6-6A42-4DC2-2146-870E8C1EA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47458-5FD9-B38B-EC86-4ADE808FA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C1983A-FCED-B2C9-256C-19CBA88C5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0BC49-9A02-754A-8F2A-DC58D279F022}" type="datetime1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DDAAD-BF48-17C0-2D6A-CFA671952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Egorov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6E48A-9BFF-1A87-3C38-6398C045B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02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CEF12-9F0C-AE2C-D788-7905FF6EB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778793-22BC-7DEB-E32F-FBC21CDA9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1AD83-04F1-8025-6542-631886098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5176-2FC8-524F-B7A9-3BAE4AE5EE91}" type="datetime1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DF2BD-4A18-D520-959F-92E9CABF2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Egorov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943F5-2D1E-428B-27A8-5A11B8BC3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95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67BC4-5CF2-4A61-7B3B-7A3795B6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0B0A5-5C51-3749-68D1-4957846414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31D6F3-C74E-C9AA-E168-4437A666E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DD1F8-06FC-25B5-E12A-92AC2D507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2FA57-45BF-C143-B4BE-5440EEA1B255}" type="datetime1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11E8C-7486-D4CB-4E27-21BA662E2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Egorov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73DAC-6CE7-64A1-CB47-8F4BFD0DD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726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C00AD-BD28-B528-1BD4-A2275CFA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A6B7F-2D25-D85B-3124-EF2837A19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BDDC2-1D5D-FF4A-6465-57081144D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2A2C02-4891-2E01-24EE-F836432827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8483A1-FC74-3FE0-D987-09B1095E4F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E72CBD-A150-C5C3-7CA7-875AED338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74E66-F65B-2342-A250-71F8442B20CA}" type="datetime1">
              <a:rPr lang="en-US" smtClean="0"/>
              <a:t>12/19/23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F9A1BC-43BC-93B3-890F-0736DCB1C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Egorov Group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F14F44-C9EB-6F4A-7851-31B8F9FE1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72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90908-DF88-C04D-57DA-904969D69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C237C-06A5-CE9E-7F53-72112266E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A6F4A-5E1C-8D42-8C0F-24E74B84DA4C}" type="datetime1">
              <a:rPr lang="en-US" smtClean="0"/>
              <a:t>12/19/23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74C7C-1C63-E202-0C59-236ADEC99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Egorov Group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9067E-938D-A91C-51C3-F62A0C756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56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19F955-EC81-88D4-7249-BBA5594D5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8011-248C-CB4C-9B97-A3494DF3470B}" type="datetime1">
              <a:rPr lang="en-US" smtClean="0"/>
              <a:t>12/19/23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35785-EE3F-1157-9EF5-DF455F542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Egorov Group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4C0DC-0C23-F3FE-ED68-CCCB12DA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70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B17B1-D556-714C-2C57-33C132D50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FC85F-9718-A316-FF1E-4326D1F22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20F40-A074-5424-65FD-8F8EEBFCAF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F3B7C-E1D9-8133-E417-7611D33C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31343-85D4-4D48-8468-0D7AAF8A08EF}" type="datetime1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44392-8CFF-7BEB-4B35-05F7A9F0F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Egorov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73D32-26B6-A9FF-E57A-13B5441BF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89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3F1CC-8579-97D9-909D-BEA298C81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0AFFA9-55B6-5705-AAEF-B94E505D32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31828-A2AB-B29E-4B77-81ECE9706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E597C-593A-E1BD-2BDE-B3EF39855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C59E3-8F85-6A4E-95E1-32E589FB750B}" type="datetime1">
              <a:rPr lang="en-US" smtClean="0"/>
              <a:t>12/19/23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31910-9559-EAB7-0204-94FB969D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Egorov Group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99C437-0500-F553-8FFC-7CBEA7DE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4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B4C0E2-4D5C-AA0D-824D-0280D35F6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BAEB7-954F-2256-FDD7-43C47087A7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04CE9-361D-F10B-446D-E122FF0273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4B696-9CD4-1E48-81D6-8434505A3C64}" type="datetime1">
              <a:rPr lang="en-US" smtClean="0"/>
              <a:t>12/19/23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6700C-15F3-04D3-0D0D-0930566C6F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Egorov Group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0B3E49-D34C-5054-EFCD-F597B0813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9D9B0-AFD0-F64E-A6A6-0761547BC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8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customXml" Target="../ink/ink1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9F706-448F-4B0B-9FE5-040733534B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8572"/>
            <a:ext cx="9144000" cy="2387600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Egorov</a:t>
            </a:r>
            <a:r>
              <a:rPr lang="en-US" dirty="0">
                <a:latin typeface="+mn-lt"/>
              </a:rPr>
              <a:t> Research Group</a:t>
            </a:r>
            <a:br>
              <a:rPr lang="en-US" dirty="0"/>
            </a:br>
            <a:r>
              <a:rPr lang="en-US" sz="4400" dirty="0">
                <a:latin typeface="+mn-lt"/>
              </a:rPr>
              <a:t>Fall Recap</a:t>
            </a:r>
            <a:endParaRPr lang="en-US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ABAD7-0A34-DF58-2450-FB3D8E2CC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93735"/>
            <a:ext cx="9144000" cy="1655762"/>
          </a:xfrm>
        </p:spPr>
        <p:txBody>
          <a:bodyPr/>
          <a:lstStyle/>
          <a:p>
            <a:endParaRPr lang="en-US" dirty="0"/>
          </a:p>
          <a:p>
            <a:r>
              <a:rPr lang="en-US" sz="2800" dirty="0"/>
              <a:t>December 4</a:t>
            </a:r>
            <a:r>
              <a:rPr lang="en-US" sz="2800" baseline="30000" dirty="0"/>
              <a:t>th</a:t>
            </a:r>
            <a:r>
              <a:rPr lang="en-US" sz="2800" dirty="0"/>
              <a:t>, 2023</a:t>
            </a:r>
          </a:p>
          <a:p>
            <a:r>
              <a:rPr lang="en-US" sz="2800" dirty="0"/>
              <a:t>Mohan Shankar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30E49-B3CF-04EB-19F0-14FB4A0D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081" y="4449497"/>
            <a:ext cx="3807838" cy="214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47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30618-8837-1F8E-1421-A1853639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Spacing Issue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1EB80-4170-C492-D994-D962693D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37BF56-EB79-4633-B537-23B05784FF0E}"/>
              </a:ext>
            </a:extLst>
          </p:cNvPr>
          <p:cNvSpPr/>
          <p:nvPr/>
        </p:nvSpPr>
        <p:spPr>
          <a:xfrm>
            <a:off x="4239872" y="2119571"/>
            <a:ext cx="4002741" cy="32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B2FDA6-514D-912A-0583-858680C90DBA}"/>
              </a:ext>
            </a:extLst>
          </p:cNvPr>
          <p:cNvSpPr/>
          <p:nvPr/>
        </p:nvSpPr>
        <p:spPr>
          <a:xfrm>
            <a:off x="4555315" y="2458643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4FE3B9-256D-F52E-F7BE-B544F154626E}"/>
              </a:ext>
            </a:extLst>
          </p:cNvPr>
          <p:cNvSpPr/>
          <p:nvPr/>
        </p:nvSpPr>
        <p:spPr>
          <a:xfrm>
            <a:off x="5150348" y="2458642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7EEF3D-A4D2-0D76-1B2E-B3160CA9608F}"/>
              </a:ext>
            </a:extLst>
          </p:cNvPr>
          <p:cNvSpPr/>
          <p:nvPr/>
        </p:nvSpPr>
        <p:spPr>
          <a:xfrm>
            <a:off x="5787403" y="2458642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1C4152-10D4-151D-9DB9-FBB19282C9A2}"/>
              </a:ext>
            </a:extLst>
          </p:cNvPr>
          <p:cNvSpPr/>
          <p:nvPr/>
        </p:nvSpPr>
        <p:spPr>
          <a:xfrm>
            <a:off x="6418294" y="2458642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DF2C72-C8CD-EEAA-7FE1-4ED919EE8A26}"/>
              </a:ext>
            </a:extLst>
          </p:cNvPr>
          <p:cNvSpPr/>
          <p:nvPr/>
        </p:nvSpPr>
        <p:spPr>
          <a:xfrm>
            <a:off x="7118104" y="2458641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095FE2-AC42-2F68-51EF-71C9D00321E4}"/>
              </a:ext>
            </a:extLst>
          </p:cNvPr>
          <p:cNvSpPr/>
          <p:nvPr/>
        </p:nvSpPr>
        <p:spPr>
          <a:xfrm>
            <a:off x="7811748" y="2458642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EB77DD3-998F-9CFF-990B-C697A1B72A8C}"/>
              </a:ext>
            </a:extLst>
          </p:cNvPr>
          <p:cNvSpPr/>
          <p:nvPr/>
        </p:nvSpPr>
        <p:spPr>
          <a:xfrm>
            <a:off x="4555315" y="2961040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145118-090C-BCBE-4323-8DA20F7E6C40}"/>
              </a:ext>
            </a:extLst>
          </p:cNvPr>
          <p:cNvSpPr/>
          <p:nvPr/>
        </p:nvSpPr>
        <p:spPr>
          <a:xfrm>
            <a:off x="5150348" y="296103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8B14871-47CB-0D6A-6321-71F229190652}"/>
              </a:ext>
            </a:extLst>
          </p:cNvPr>
          <p:cNvSpPr/>
          <p:nvPr/>
        </p:nvSpPr>
        <p:spPr>
          <a:xfrm>
            <a:off x="5787403" y="296103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DB6656-3CFE-3D56-93EB-7D1314CE73C3}"/>
              </a:ext>
            </a:extLst>
          </p:cNvPr>
          <p:cNvSpPr/>
          <p:nvPr/>
        </p:nvSpPr>
        <p:spPr>
          <a:xfrm>
            <a:off x="6418294" y="296103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B44C38-4070-3C1B-5873-4B6C04AF67BA}"/>
              </a:ext>
            </a:extLst>
          </p:cNvPr>
          <p:cNvSpPr/>
          <p:nvPr/>
        </p:nvSpPr>
        <p:spPr>
          <a:xfrm>
            <a:off x="7118104" y="2961038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6278049-55AC-7064-DF12-F644285DB531}"/>
              </a:ext>
            </a:extLst>
          </p:cNvPr>
          <p:cNvSpPr/>
          <p:nvPr/>
        </p:nvSpPr>
        <p:spPr>
          <a:xfrm>
            <a:off x="7811748" y="296103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564E70-ABC3-1845-0549-222F40E5CACF}"/>
              </a:ext>
            </a:extLst>
          </p:cNvPr>
          <p:cNvSpPr/>
          <p:nvPr/>
        </p:nvSpPr>
        <p:spPr>
          <a:xfrm>
            <a:off x="4555315" y="3421507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3E35373-A8E9-AA83-1D8E-CA015818D62D}"/>
              </a:ext>
            </a:extLst>
          </p:cNvPr>
          <p:cNvSpPr/>
          <p:nvPr/>
        </p:nvSpPr>
        <p:spPr>
          <a:xfrm>
            <a:off x="5150348" y="3421506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451899-EB93-F06C-11E6-8E0875DB35B7}"/>
              </a:ext>
            </a:extLst>
          </p:cNvPr>
          <p:cNvSpPr/>
          <p:nvPr/>
        </p:nvSpPr>
        <p:spPr>
          <a:xfrm>
            <a:off x="5787403" y="3421506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87A4FCC-DE3D-9267-C764-99CA31D4D9AD}"/>
              </a:ext>
            </a:extLst>
          </p:cNvPr>
          <p:cNvSpPr/>
          <p:nvPr/>
        </p:nvSpPr>
        <p:spPr>
          <a:xfrm>
            <a:off x="6418294" y="3421506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AEFAA0-21B0-C9E8-86F0-0E3E6D803CE7}"/>
              </a:ext>
            </a:extLst>
          </p:cNvPr>
          <p:cNvSpPr/>
          <p:nvPr/>
        </p:nvSpPr>
        <p:spPr>
          <a:xfrm>
            <a:off x="7118104" y="342150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F5302C-0EF8-30E0-9391-A05602B87B60}"/>
              </a:ext>
            </a:extLst>
          </p:cNvPr>
          <p:cNvSpPr/>
          <p:nvPr/>
        </p:nvSpPr>
        <p:spPr>
          <a:xfrm>
            <a:off x="7811748" y="3421506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622802-A2A1-972A-B0CE-DB95F05D5F47}"/>
              </a:ext>
            </a:extLst>
          </p:cNvPr>
          <p:cNvSpPr/>
          <p:nvPr/>
        </p:nvSpPr>
        <p:spPr>
          <a:xfrm>
            <a:off x="4549714" y="3925960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097470-FC57-4AC5-48DA-59D21177403D}"/>
              </a:ext>
            </a:extLst>
          </p:cNvPr>
          <p:cNvSpPr/>
          <p:nvPr/>
        </p:nvSpPr>
        <p:spPr>
          <a:xfrm>
            <a:off x="5144747" y="392595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F3DBE3-4E23-CB13-EF1A-058FDE78CC2E}"/>
              </a:ext>
            </a:extLst>
          </p:cNvPr>
          <p:cNvSpPr/>
          <p:nvPr/>
        </p:nvSpPr>
        <p:spPr>
          <a:xfrm>
            <a:off x="5781802" y="392595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AB8267-880A-5871-81EA-BB30648706B0}"/>
              </a:ext>
            </a:extLst>
          </p:cNvPr>
          <p:cNvSpPr/>
          <p:nvPr/>
        </p:nvSpPr>
        <p:spPr>
          <a:xfrm>
            <a:off x="6412693" y="392595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5E6194C-645E-57AC-DDFD-399A1C09AB0C}"/>
              </a:ext>
            </a:extLst>
          </p:cNvPr>
          <p:cNvSpPr/>
          <p:nvPr/>
        </p:nvSpPr>
        <p:spPr>
          <a:xfrm>
            <a:off x="7112503" y="3925958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E7AFF7A-2EBE-0539-CA5E-02619E490615}"/>
              </a:ext>
            </a:extLst>
          </p:cNvPr>
          <p:cNvSpPr/>
          <p:nvPr/>
        </p:nvSpPr>
        <p:spPr>
          <a:xfrm>
            <a:off x="7806147" y="392595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F6F7C39-92A8-C3FA-0310-CF9CC92261CC}"/>
              </a:ext>
            </a:extLst>
          </p:cNvPr>
          <p:cNvSpPr/>
          <p:nvPr/>
        </p:nvSpPr>
        <p:spPr>
          <a:xfrm>
            <a:off x="4549714" y="441882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E0C113E-D90B-4825-D132-01D72C46339D}"/>
              </a:ext>
            </a:extLst>
          </p:cNvPr>
          <p:cNvSpPr/>
          <p:nvPr/>
        </p:nvSpPr>
        <p:spPr>
          <a:xfrm>
            <a:off x="5144747" y="441882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4650F6A-9C08-011C-5C7F-BDBF09A6E1A5}"/>
              </a:ext>
            </a:extLst>
          </p:cNvPr>
          <p:cNvSpPr/>
          <p:nvPr/>
        </p:nvSpPr>
        <p:spPr>
          <a:xfrm>
            <a:off x="5781802" y="441882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92EBBCD-136C-0538-0DFF-F0CD725910BE}"/>
              </a:ext>
            </a:extLst>
          </p:cNvPr>
          <p:cNvSpPr/>
          <p:nvPr/>
        </p:nvSpPr>
        <p:spPr>
          <a:xfrm>
            <a:off x="6412693" y="441882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6245A23-1058-B82F-6BB5-36B52344438C}"/>
              </a:ext>
            </a:extLst>
          </p:cNvPr>
          <p:cNvSpPr/>
          <p:nvPr/>
        </p:nvSpPr>
        <p:spPr>
          <a:xfrm>
            <a:off x="7112503" y="4418823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86635F-5923-E5E5-1489-D684982B2379}"/>
              </a:ext>
            </a:extLst>
          </p:cNvPr>
          <p:cNvSpPr/>
          <p:nvPr/>
        </p:nvSpPr>
        <p:spPr>
          <a:xfrm>
            <a:off x="7806147" y="441882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73ED211-AF9A-D301-360A-498527E906C7}"/>
              </a:ext>
            </a:extLst>
          </p:cNvPr>
          <p:cNvSpPr/>
          <p:nvPr/>
        </p:nvSpPr>
        <p:spPr>
          <a:xfrm>
            <a:off x="4549714" y="4853986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F6E036-ACD9-AB23-94D1-51EEE6D61347}"/>
              </a:ext>
            </a:extLst>
          </p:cNvPr>
          <p:cNvSpPr/>
          <p:nvPr/>
        </p:nvSpPr>
        <p:spPr>
          <a:xfrm>
            <a:off x="5144747" y="485398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6AD3165-0710-B12F-2B71-2218B3241E4F}"/>
              </a:ext>
            </a:extLst>
          </p:cNvPr>
          <p:cNvSpPr/>
          <p:nvPr/>
        </p:nvSpPr>
        <p:spPr>
          <a:xfrm>
            <a:off x="5781802" y="485398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5900989-B2F0-BCFF-D7B5-EDD1A74E576B}"/>
              </a:ext>
            </a:extLst>
          </p:cNvPr>
          <p:cNvSpPr/>
          <p:nvPr/>
        </p:nvSpPr>
        <p:spPr>
          <a:xfrm>
            <a:off x="6412693" y="485398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32AAF38-BB51-6E3D-21D2-33E3FA312D2D}"/>
              </a:ext>
            </a:extLst>
          </p:cNvPr>
          <p:cNvSpPr/>
          <p:nvPr/>
        </p:nvSpPr>
        <p:spPr>
          <a:xfrm>
            <a:off x="7112503" y="485398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60E191-F70E-B084-C050-E5BD92A25631}"/>
              </a:ext>
            </a:extLst>
          </p:cNvPr>
          <p:cNvSpPr/>
          <p:nvPr/>
        </p:nvSpPr>
        <p:spPr>
          <a:xfrm>
            <a:off x="7806147" y="485398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5C180B31-8E8C-9886-C2B6-871C0F83D961}"/>
              </a:ext>
            </a:extLst>
          </p:cNvPr>
          <p:cNvSpPr/>
          <p:nvPr/>
        </p:nvSpPr>
        <p:spPr>
          <a:xfrm rot="5400000">
            <a:off x="4769692" y="4888509"/>
            <a:ext cx="277698" cy="523577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24C57FA-8BBC-FD54-218F-FEB12542D8B4}"/>
                  </a:ext>
                </a:extLst>
              </p:cNvPr>
              <p:cNvSpPr txBox="1"/>
              <p:nvPr/>
            </p:nvSpPr>
            <p:spPr>
              <a:xfrm>
                <a:off x="5123875" y="5783372"/>
                <a:ext cx="2297680" cy="574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24C57FA-8BBC-FD54-218F-FEB12542D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875" y="5783372"/>
                <a:ext cx="2297680" cy="574901"/>
              </a:xfrm>
              <a:prstGeom prst="rect">
                <a:avLst/>
              </a:prstGeom>
              <a:blipFill>
                <a:blip r:embed="rId2"/>
                <a:stretch>
                  <a:fillRect l="-2198" t="-4348" r="-27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540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30618-8837-1F8E-1421-A1853639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Spacing Issue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1EB80-4170-C492-D994-D962693D0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37BF56-EB79-4633-B537-23B05784FF0E}"/>
              </a:ext>
            </a:extLst>
          </p:cNvPr>
          <p:cNvSpPr/>
          <p:nvPr/>
        </p:nvSpPr>
        <p:spPr>
          <a:xfrm>
            <a:off x="838200" y="2136830"/>
            <a:ext cx="4002741" cy="32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B2FDA6-514D-912A-0583-858680C90DBA}"/>
              </a:ext>
            </a:extLst>
          </p:cNvPr>
          <p:cNvSpPr/>
          <p:nvPr/>
        </p:nvSpPr>
        <p:spPr>
          <a:xfrm>
            <a:off x="1153643" y="2475902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4FE3B9-256D-F52E-F7BE-B544F154626E}"/>
              </a:ext>
            </a:extLst>
          </p:cNvPr>
          <p:cNvSpPr/>
          <p:nvPr/>
        </p:nvSpPr>
        <p:spPr>
          <a:xfrm>
            <a:off x="1748676" y="2475901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D7EEF3D-A4D2-0D76-1B2E-B3160CA9608F}"/>
              </a:ext>
            </a:extLst>
          </p:cNvPr>
          <p:cNvSpPr/>
          <p:nvPr/>
        </p:nvSpPr>
        <p:spPr>
          <a:xfrm>
            <a:off x="2385731" y="2475901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1C4152-10D4-151D-9DB9-FBB19282C9A2}"/>
              </a:ext>
            </a:extLst>
          </p:cNvPr>
          <p:cNvSpPr/>
          <p:nvPr/>
        </p:nvSpPr>
        <p:spPr>
          <a:xfrm>
            <a:off x="3016622" y="2475901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DF2C72-C8CD-EEAA-7FE1-4ED919EE8A26}"/>
              </a:ext>
            </a:extLst>
          </p:cNvPr>
          <p:cNvSpPr/>
          <p:nvPr/>
        </p:nvSpPr>
        <p:spPr>
          <a:xfrm>
            <a:off x="3716432" y="2475900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095FE2-AC42-2F68-51EF-71C9D00321E4}"/>
              </a:ext>
            </a:extLst>
          </p:cNvPr>
          <p:cNvSpPr/>
          <p:nvPr/>
        </p:nvSpPr>
        <p:spPr>
          <a:xfrm>
            <a:off x="4410076" y="2475901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EB77DD3-998F-9CFF-990B-C697A1B72A8C}"/>
              </a:ext>
            </a:extLst>
          </p:cNvPr>
          <p:cNvSpPr/>
          <p:nvPr/>
        </p:nvSpPr>
        <p:spPr>
          <a:xfrm>
            <a:off x="1153643" y="297829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145118-090C-BCBE-4323-8DA20F7E6C40}"/>
              </a:ext>
            </a:extLst>
          </p:cNvPr>
          <p:cNvSpPr/>
          <p:nvPr/>
        </p:nvSpPr>
        <p:spPr>
          <a:xfrm>
            <a:off x="1748676" y="2978298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8B14871-47CB-0D6A-6321-71F229190652}"/>
              </a:ext>
            </a:extLst>
          </p:cNvPr>
          <p:cNvSpPr/>
          <p:nvPr/>
        </p:nvSpPr>
        <p:spPr>
          <a:xfrm>
            <a:off x="2385731" y="2978298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DB6656-3CFE-3D56-93EB-7D1314CE73C3}"/>
              </a:ext>
            </a:extLst>
          </p:cNvPr>
          <p:cNvSpPr/>
          <p:nvPr/>
        </p:nvSpPr>
        <p:spPr>
          <a:xfrm>
            <a:off x="3016622" y="2978298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B44C38-4070-3C1B-5873-4B6C04AF67BA}"/>
              </a:ext>
            </a:extLst>
          </p:cNvPr>
          <p:cNvSpPr/>
          <p:nvPr/>
        </p:nvSpPr>
        <p:spPr>
          <a:xfrm>
            <a:off x="3716432" y="2978297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6278049-55AC-7064-DF12-F644285DB531}"/>
              </a:ext>
            </a:extLst>
          </p:cNvPr>
          <p:cNvSpPr/>
          <p:nvPr/>
        </p:nvSpPr>
        <p:spPr>
          <a:xfrm>
            <a:off x="4410076" y="2978298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0564E70-ABC3-1845-0549-222F40E5CACF}"/>
              </a:ext>
            </a:extLst>
          </p:cNvPr>
          <p:cNvSpPr/>
          <p:nvPr/>
        </p:nvSpPr>
        <p:spPr>
          <a:xfrm>
            <a:off x="1153643" y="3438766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3E35373-A8E9-AA83-1D8E-CA015818D62D}"/>
              </a:ext>
            </a:extLst>
          </p:cNvPr>
          <p:cNvSpPr/>
          <p:nvPr/>
        </p:nvSpPr>
        <p:spPr>
          <a:xfrm>
            <a:off x="1748676" y="343876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451899-EB93-F06C-11E6-8E0875DB35B7}"/>
              </a:ext>
            </a:extLst>
          </p:cNvPr>
          <p:cNvSpPr/>
          <p:nvPr/>
        </p:nvSpPr>
        <p:spPr>
          <a:xfrm>
            <a:off x="2385731" y="343876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87A4FCC-DE3D-9267-C764-99CA31D4D9AD}"/>
              </a:ext>
            </a:extLst>
          </p:cNvPr>
          <p:cNvSpPr/>
          <p:nvPr/>
        </p:nvSpPr>
        <p:spPr>
          <a:xfrm>
            <a:off x="3016622" y="343876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BAEFAA0-21B0-C9E8-86F0-0E3E6D803CE7}"/>
              </a:ext>
            </a:extLst>
          </p:cNvPr>
          <p:cNvSpPr/>
          <p:nvPr/>
        </p:nvSpPr>
        <p:spPr>
          <a:xfrm>
            <a:off x="3716432" y="343876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F5302C-0EF8-30E0-9391-A05602B87B60}"/>
              </a:ext>
            </a:extLst>
          </p:cNvPr>
          <p:cNvSpPr/>
          <p:nvPr/>
        </p:nvSpPr>
        <p:spPr>
          <a:xfrm>
            <a:off x="4410076" y="343876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0622802-A2A1-972A-B0CE-DB95F05D5F47}"/>
              </a:ext>
            </a:extLst>
          </p:cNvPr>
          <p:cNvSpPr/>
          <p:nvPr/>
        </p:nvSpPr>
        <p:spPr>
          <a:xfrm>
            <a:off x="1148042" y="394321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097470-FC57-4AC5-48DA-59D21177403D}"/>
              </a:ext>
            </a:extLst>
          </p:cNvPr>
          <p:cNvSpPr/>
          <p:nvPr/>
        </p:nvSpPr>
        <p:spPr>
          <a:xfrm>
            <a:off x="1743075" y="3943218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AF3DBE3-4E23-CB13-EF1A-058FDE78CC2E}"/>
              </a:ext>
            </a:extLst>
          </p:cNvPr>
          <p:cNvSpPr/>
          <p:nvPr/>
        </p:nvSpPr>
        <p:spPr>
          <a:xfrm>
            <a:off x="2380130" y="3943218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AB8267-880A-5871-81EA-BB30648706B0}"/>
              </a:ext>
            </a:extLst>
          </p:cNvPr>
          <p:cNvSpPr/>
          <p:nvPr/>
        </p:nvSpPr>
        <p:spPr>
          <a:xfrm>
            <a:off x="3011021" y="3943218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5E6194C-645E-57AC-DDFD-399A1C09AB0C}"/>
              </a:ext>
            </a:extLst>
          </p:cNvPr>
          <p:cNvSpPr/>
          <p:nvPr/>
        </p:nvSpPr>
        <p:spPr>
          <a:xfrm>
            <a:off x="3710831" y="3943217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E7AFF7A-2EBE-0539-CA5E-02619E490615}"/>
              </a:ext>
            </a:extLst>
          </p:cNvPr>
          <p:cNvSpPr/>
          <p:nvPr/>
        </p:nvSpPr>
        <p:spPr>
          <a:xfrm>
            <a:off x="4404475" y="3943218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F6F7C39-92A8-C3FA-0310-CF9CC92261CC}"/>
              </a:ext>
            </a:extLst>
          </p:cNvPr>
          <p:cNvSpPr/>
          <p:nvPr/>
        </p:nvSpPr>
        <p:spPr>
          <a:xfrm>
            <a:off x="1148042" y="443608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E0C113E-D90B-4825-D132-01D72C46339D}"/>
              </a:ext>
            </a:extLst>
          </p:cNvPr>
          <p:cNvSpPr/>
          <p:nvPr/>
        </p:nvSpPr>
        <p:spPr>
          <a:xfrm>
            <a:off x="1743075" y="4436083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4650F6A-9C08-011C-5C7F-BDBF09A6E1A5}"/>
              </a:ext>
            </a:extLst>
          </p:cNvPr>
          <p:cNvSpPr/>
          <p:nvPr/>
        </p:nvSpPr>
        <p:spPr>
          <a:xfrm>
            <a:off x="2380130" y="4436083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92EBBCD-136C-0538-0DFF-F0CD725910BE}"/>
              </a:ext>
            </a:extLst>
          </p:cNvPr>
          <p:cNvSpPr/>
          <p:nvPr/>
        </p:nvSpPr>
        <p:spPr>
          <a:xfrm>
            <a:off x="3011021" y="4436083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6245A23-1058-B82F-6BB5-36B52344438C}"/>
              </a:ext>
            </a:extLst>
          </p:cNvPr>
          <p:cNvSpPr/>
          <p:nvPr/>
        </p:nvSpPr>
        <p:spPr>
          <a:xfrm>
            <a:off x="3710831" y="4436082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86635F-5923-E5E5-1489-D684982B2379}"/>
              </a:ext>
            </a:extLst>
          </p:cNvPr>
          <p:cNvSpPr/>
          <p:nvPr/>
        </p:nvSpPr>
        <p:spPr>
          <a:xfrm>
            <a:off x="4404475" y="4436083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73ED211-AF9A-D301-360A-498527E906C7}"/>
              </a:ext>
            </a:extLst>
          </p:cNvPr>
          <p:cNvSpPr/>
          <p:nvPr/>
        </p:nvSpPr>
        <p:spPr>
          <a:xfrm>
            <a:off x="1148042" y="487124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AF6E036-ACD9-AB23-94D1-51EEE6D61347}"/>
              </a:ext>
            </a:extLst>
          </p:cNvPr>
          <p:cNvSpPr/>
          <p:nvPr/>
        </p:nvSpPr>
        <p:spPr>
          <a:xfrm>
            <a:off x="1743075" y="487124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6AD3165-0710-B12F-2B71-2218B3241E4F}"/>
              </a:ext>
            </a:extLst>
          </p:cNvPr>
          <p:cNvSpPr/>
          <p:nvPr/>
        </p:nvSpPr>
        <p:spPr>
          <a:xfrm>
            <a:off x="2380130" y="487124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5900989-B2F0-BCFF-D7B5-EDD1A74E576B}"/>
              </a:ext>
            </a:extLst>
          </p:cNvPr>
          <p:cNvSpPr/>
          <p:nvPr/>
        </p:nvSpPr>
        <p:spPr>
          <a:xfrm>
            <a:off x="3011021" y="487124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32AAF38-BB51-6E3D-21D2-33E3FA312D2D}"/>
              </a:ext>
            </a:extLst>
          </p:cNvPr>
          <p:cNvSpPr/>
          <p:nvPr/>
        </p:nvSpPr>
        <p:spPr>
          <a:xfrm>
            <a:off x="3710831" y="4871243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060E191-F70E-B084-C050-E5BD92A25631}"/>
              </a:ext>
            </a:extLst>
          </p:cNvPr>
          <p:cNvSpPr/>
          <p:nvPr/>
        </p:nvSpPr>
        <p:spPr>
          <a:xfrm>
            <a:off x="4404475" y="487124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24C57FA-8BBC-FD54-218F-FEB12542D8B4}"/>
                  </a:ext>
                </a:extLst>
              </p:cNvPr>
              <p:cNvSpPr txBox="1"/>
              <p:nvPr/>
            </p:nvSpPr>
            <p:spPr>
              <a:xfrm>
                <a:off x="5123875" y="5783372"/>
                <a:ext cx="2297680" cy="574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±1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24C57FA-8BBC-FD54-218F-FEB12542D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3875" y="5783372"/>
                <a:ext cx="2297680" cy="574901"/>
              </a:xfrm>
              <a:prstGeom prst="rect">
                <a:avLst/>
              </a:prstGeom>
              <a:blipFill>
                <a:blip r:embed="rId2"/>
                <a:stretch>
                  <a:fillRect l="-2198" t="-4348" r="-2747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4CBED96F-8F12-AA8A-EF9D-6676938FB12D}"/>
              </a:ext>
            </a:extLst>
          </p:cNvPr>
          <p:cNvSpPr/>
          <p:nvPr/>
        </p:nvSpPr>
        <p:spPr>
          <a:xfrm>
            <a:off x="574247" y="3745231"/>
            <a:ext cx="1018579" cy="175499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9D1545C-F98B-C083-4B6C-1BB2C7FD4947}"/>
              </a:ext>
            </a:extLst>
          </p:cNvPr>
          <p:cNvSpPr/>
          <p:nvPr/>
        </p:nvSpPr>
        <p:spPr>
          <a:xfrm>
            <a:off x="6722972" y="2475899"/>
            <a:ext cx="235974" cy="199639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BF6D175-08F8-6C77-7A55-57C2DEA23689}"/>
              </a:ext>
            </a:extLst>
          </p:cNvPr>
          <p:cNvCxnSpPr>
            <a:cxnSpLocks/>
          </p:cNvCxnSpPr>
          <p:nvPr/>
        </p:nvCxnSpPr>
        <p:spPr>
          <a:xfrm>
            <a:off x="6695768" y="2475900"/>
            <a:ext cx="0" cy="202589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E72BEF67-EF33-766C-BB1A-A8C5B44FA550}"/>
              </a:ext>
            </a:extLst>
          </p:cNvPr>
          <p:cNvSpPr/>
          <p:nvPr/>
        </p:nvSpPr>
        <p:spPr>
          <a:xfrm>
            <a:off x="7098547" y="2546368"/>
            <a:ext cx="314804" cy="3361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A2EABC0-D806-3534-8EE3-EBA8C28A85D9}"/>
              </a:ext>
            </a:extLst>
          </p:cNvPr>
          <p:cNvSpPr/>
          <p:nvPr/>
        </p:nvSpPr>
        <p:spPr>
          <a:xfrm>
            <a:off x="7118361" y="3212456"/>
            <a:ext cx="314804" cy="3361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E9F978B-34D7-544D-3836-455DAAB09F10}"/>
              </a:ext>
            </a:extLst>
          </p:cNvPr>
          <p:cNvSpPr/>
          <p:nvPr/>
        </p:nvSpPr>
        <p:spPr>
          <a:xfrm>
            <a:off x="7118361" y="3827922"/>
            <a:ext cx="314804" cy="3361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A482A38-D988-E478-9AFA-089388AE6C1B}"/>
              </a:ext>
            </a:extLst>
          </p:cNvPr>
          <p:cNvSpPr/>
          <p:nvPr/>
        </p:nvSpPr>
        <p:spPr>
          <a:xfrm rot="16200000">
            <a:off x="7141963" y="4090288"/>
            <a:ext cx="220936" cy="54306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4D38F86-1D87-52FB-71AD-309042939FE3}"/>
              </a:ext>
            </a:extLst>
          </p:cNvPr>
          <p:cNvCxnSpPr>
            <a:cxnSpLocks/>
          </p:cNvCxnSpPr>
          <p:nvPr/>
        </p:nvCxnSpPr>
        <p:spPr>
          <a:xfrm>
            <a:off x="6695768" y="4491958"/>
            <a:ext cx="833448" cy="98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2CD89BD-C27A-BA1E-0770-64D1473C9BF8}"/>
              </a:ext>
            </a:extLst>
          </p:cNvPr>
          <p:cNvSpPr/>
          <p:nvPr/>
        </p:nvSpPr>
        <p:spPr>
          <a:xfrm>
            <a:off x="9471896" y="2450402"/>
            <a:ext cx="314804" cy="3361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E135D04-6218-5AFB-3C33-A48755A7147E}"/>
              </a:ext>
            </a:extLst>
          </p:cNvPr>
          <p:cNvSpPr/>
          <p:nvPr/>
        </p:nvSpPr>
        <p:spPr>
          <a:xfrm>
            <a:off x="9491710" y="3116490"/>
            <a:ext cx="314804" cy="3361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36C9E09-A9CB-2306-FC9F-D5DC4323828D}"/>
              </a:ext>
            </a:extLst>
          </p:cNvPr>
          <p:cNvSpPr/>
          <p:nvPr/>
        </p:nvSpPr>
        <p:spPr>
          <a:xfrm>
            <a:off x="9491710" y="3731956"/>
            <a:ext cx="314804" cy="3361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638C8FD-0377-8B39-0D95-3AC34E502593}"/>
              </a:ext>
            </a:extLst>
          </p:cNvPr>
          <p:cNvSpPr/>
          <p:nvPr/>
        </p:nvSpPr>
        <p:spPr>
          <a:xfrm>
            <a:off x="8840977" y="2495276"/>
            <a:ext cx="314804" cy="3361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839E32A-779A-9470-D61A-E6B2ACF0144B}"/>
              </a:ext>
            </a:extLst>
          </p:cNvPr>
          <p:cNvSpPr/>
          <p:nvPr/>
        </p:nvSpPr>
        <p:spPr>
          <a:xfrm>
            <a:off x="8852741" y="3116490"/>
            <a:ext cx="314804" cy="3361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BA15FFB-A3BB-DF07-E455-F7BA2CF9036A}"/>
              </a:ext>
            </a:extLst>
          </p:cNvPr>
          <p:cNvSpPr/>
          <p:nvPr/>
        </p:nvSpPr>
        <p:spPr>
          <a:xfrm>
            <a:off x="8852741" y="3732013"/>
            <a:ext cx="314804" cy="3361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9A7A7EFC-36B2-1BE4-E432-DE16CCD24ACF}"/>
              </a:ext>
            </a:extLst>
          </p:cNvPr>
          <p:cNvSpPr/>
          <p:nvPr/>
        </p:nvSpPr>
        <p:spPr>
          <a:xfrm>
            <a:off x="8852741" y="4234427"/>
            <a:ext cx="314804" cy="3361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CD694D2-AF73-280E-CDB7-3E9FCB8CB487}"/>
              </a:ext>
            </a:extLst>
          </p:cNvPr>
          <p:cNvSpPr/>
          <p:nvPr/>
        </p:nvSpPr>
        <p:spPr>
          <a:xfrm>
            <a:off x="9523535" y="4234427"/>
            <a:ext cx="314804" cy="3361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36AF268-A250-886D-35CB-CC1B1CFFB9D3}"/>
              </a:ext>
            </a:extLst>
          </p:cNvPr>
          <p:cNvSpPr txBox="1"/>
          <p:nvPr/>
        </p:nvSpPr>
        <p:spPr>
          <a:xfrm>
            <a:off x="7942415" y="3090500"/>
            <a:ext cx="37851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400" dirty="0"/>
              <a:t>≅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88570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1FE66-6D95-9F74-151A-787965E8F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Increasing Points on Spacing Issue in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TIXGeneral-Regular"/>
              </a:rPr>
              <a:t>ℝ</a:t>
            </a:r>
            <a:r>
              <a:rPr lang="en-US" baseline="30000" dirty="0">
                <a:solidFill>
                  <a:srgbClr val="000000"/>
                </a:solidFill>
                <a:latin typeface="STIXGeneral-Regular"/>
              </a:rPr>
              <a:t>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2056BC-B96D-B533-4A9F-929BD6E2A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8609" y="1568106"/>
            <a:ext cx="5098634" cy="38239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167EE8-B399-6CF4-F482-A9944F4BB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36" y="1631001"/>
            <a:ext cx="5094357" cy="38207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69D395-AE2C-2DC7-EF11-E05917142626}"/>
                  </a:ext>
                </a:extLst>
              </p:cNvPr>
              <p:cNvSpPr txBox="1"/>
              <p:nvPr/>
            </p:nvSpPr>
            <p:spPr>
              <a:xfrm>
                <a:off x="2133446" y="5877339"/>
                <a:ext cx="2185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69D395-AE2C-2DC7-EF11-E05917142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446" y="5877339"/>
                <a:ext cx="2185535" cy="276999"/>
              </a:xfrm>
              <a:prstGeom prst="rect">
                <a:avLst/>
              </a:prstGeom>
              <a:blipFill>
                <a:blip r:embed="rId4"/>
                <a:stretch>
                  <a:fillRect l="-3488" t="-4348" r="-232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EAAB1D-F4EA-FBDB-61EB-0ABD513BFAA1}"/>
                  </a:ext>
                </a:extLst>
              </p:cNvPr>
              <p:cNvSpPr txBox="1"/>
              <p:nvPr/>
            </p:nvSpPr>
            <p:spPr>
              <a:xfrm>
                <a:off x="7875158" y="5877338"/>
                <a:ext cx="23137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EAAB1D-F4EA-FBDB-61EB-0ABD513BF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158" y="5877338"/>
                <a:ext cx="2313775" cy="276999"/>
              </a:xfrm>
              <a:prstGeom prst="rect">
                <a:avLst/>
              </a:prstGeom>
              <a:blipFill>
                <a:blip r:embed="rId5"/>
                <a:stretch>
                  <a:fillRect l="-3279" t="-4348" r="-163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49974B-4634-4E5E-6B97-67B1263F2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FFBC-DEE4-9641-BB40-00734D79B1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400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61AC-95FE-8661-E1CA-026A3F7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E0AE-614A-0F61-A65F-82303AD53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476"/>
            <a:ext cx="10515600" cy="4351338"/>
          </a:xfrm>
        </p:spPr>
        <p:txBody>
          <a:bodyPr/>
          <a:lstStyle/>
          <a:p>
            <a:r>
              <a:rPr lang="en-US" dirty="0"/>
              <a:t>Consider alternative population of Hamiltonian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4D0C4-611C-EA22-FA6A-B162210DB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71C23F-85F9-4CCF-3C9A-9319087F5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092" y="2795994"/>
            <a:ext cx="4475816" cy="447581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C4B63D2-4855-956D-C038-BE5D4AD61D40}"/>
              </a:ext>
            </a:extLst>
          </p:cNvPr>
          <p:cNvGrpSpPr/>
          <p:nvPr/>
        </p:nvGrpSpPr>
        <p:grpSpPr>
          <a:xfrm>
            <a:off x="2913791" y="1937943"/>
            <a:ext cx="6364417" cy="1193446"/>
            <a:chOff x="2907030" y="2052795"/>
            <a:chExt cx="6364417" cy="119344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26D15B-3749-3C7F-03D9-643248CF26B5}"/>
                </a:ext>
              </a:extLst>
            </p:cNvPr>
            <p:cNvSpPr/>
            <p:nvPr/>
          </p:nvSpPr>
          <p:spPr>
            <a:xfrm>
              <a:off x="3044190" y="2515047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433883-2B4D-8C96-1BC3-8EBBE94FA1B3}"/>
                </a:ext>
              </a:extLst>
            </p:cNvPr>
            <p:cNvSpPr/>
            <p:nvPr/>
          </p:nvSpPr>
          <p:spPr>
            <a:xfrm>
              <a:off x="3588884" y="2515047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4841826-5687-4D14-6315-5C176304B06D}"/>
                </a:ext>
              </a:extLst>
            </p:cNvPr>
            <p:cNvSpPr/>
            <p:nvPr/>
          </p:nvSpPr>
          <p:spPr>
            <a:xfrm>
              <a:off x="4133578" y="2515047"/>
              <a:ext cx="125506" cy="134471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DBE8C956-7A17-3D4C-8BBB-3AB896D2BC1F}"/>
                </a:ext>
              </a:extLst>
            </p:cNvPr>
            <p:cNvSpPr/>
            <p:nvPr/>
          </p:nvSpPr>
          <p:spPr>
            <a:xfrm>
              <a:off x="2907030" y="2394830"/>
              <a:ext cx="146304" cy="374904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ket 12">
              <a:extLst>
                <a:ext uri="{FF2B5EF4-FFF2-40B4-BE49-F238E27FC236}">
                  <a16:creationId xmlns:a16="http://schemas.microsoft.com/office/drawing/2014/main" id="{C293542F-0420-EDF9-B867-1A5F3226D185}"/>
                </a:ext>
              </a:extLst>
            </p:cNvPr>
            <p:cNvSpPr/>
            <p:nvPr/>
          </p:nvSpPr>
          <p:spPr>
            <a:xfrm rot="10800000">
              <a:off x="4364709" y="2394830"/>
              <a:ext cx="146304" cy="374904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8C4C2BCE-1D30-C57F-9C28-16F049A248DF}"/>
                </a:ext>
              </a:extLst>
            </p:cNvPr>
            <p:cNvSpPr/>
            <p:nvPr/>
          </p:nvSpPr>
          <p:spPr>
            <a:xfrm>
              <a:off x="4949346" y="2320998"/>
              <a:ext cx="2060344" cy="657562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BBB717-D0E4-6985-F1C4-B4A998D0978C}"/>
                </a:ext>
              </a:extLst>
            </p:cNvPr>
            <p:cNvSpPr txBox="1"/>
            <p:nvPr/>
          </p:nvSpPr>
          <p:spPr>
            <a:xfrm>
              <a:off x="5008315" y="2441319"/>
              <a:ext cx="1892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Apply weights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43C0494-D394-A4A8-1552-B1672EB7A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30108" y="2052795"/>
              <a:ext cx="1941339" cy="11934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2144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661AC-95FE-8661-E1CA-026A3F79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1E0AE-614A-0F61-A65F-82303AD53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476"/>
            <a:ext cx="10515600" cy="4351338"/>
          </a:xfrm>
        </p:spPr>
        <p:txBody>
          <a:bodyPr/>
          <a:lstStyle/>
          <a:p>
            <a:r>
              <a:rPr lang="en-US" dirty="0" err="1"/>
              <a:t>Wavepacket</a:t>
            </a:r>
            <a:r>
              <a:rPr lang="en-US" dirty="0"/>
              <a:t> Diffraction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4D0C4-611C-EA22-FA6A-B162210DB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14</a:t>
            </a:fld>
            <a:endParaRPr lang="en-US"/>
          </a:p>
        </p:txBody>
      </p:sp>
      <p:pic>
        <p:nvPicPr>
          <p:cNvPr id="5" name="2D_2slit_dx=0.08_dt=0.02_yf1=2.85_k=10_totalrun175">
            <a:hlinkClick r:id="" action="ppaction://media"/>
            <a:extLst>
              <a:ext uri="{FF2B5EF4-FFF2-40B4-BE49-F238E27FC236}">
                <a16:creationId xmlns:a16="http://schemas.microsoft.com/office/drawing/2014/main" id="{AF832D3D-7C38-40DB-81D3-82B75013D2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6009" y="1892992"/>
            <a:ext cx="6826885" cy="496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2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A6AA2-756C-5D18-6C12-CBB05B601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“Experiment” in Stat Mech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E9DCE-2A07-775A-DFB2-4CFE4AC2A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2422" y="6356350"/>
            <a:ext cx="341378" cy="365125"/>
          </a:xfrm>
        </p:spPr>
        <p:txBody>
          <a:bodyPr/>
          <a:lstStyle/>
          <a:p>
            <a:fld id="{6D79D9B0-AFD0-F64E-A6A6-0761547BC171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1FEE5-E1E6-3995-90EB-4C8EB73EA99E}"/>
              </a:ext>
            </a:extLst>
          </p:cNvPr>
          <p:cNvSpPr txBox="1"/>
          <p:nvPr/>
        </p:nvSpPr>
        <p:spPr>
          <a:xfrm>
            <a:off x="1517904" y="2240804"/>
            <a:ext cx="19202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0290F4-C158-7E7A-A3D5-82E0A560D69C}"/>
              </a:ext>
            </a:extLst>
          </p:cNvPr>
          <p:cNvSpPr txBox="1"/>
          <p:nvPr/>
        </p:nvSpPr>
        <p:spPr>
          <a:xfrm>
            <a:off x="1517904" y="1545860"/>
            <a:ext cx="192024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B6600"/>
                </a:solidFill>
              </a:rPr>
              <a:t>Physical</a:t>
            </a:r>
          </a:p>
          <a:p>
            <a:pPr algn="ctr"/>
            <a:r>
              <a:rPr lang="en-US" b="1" dirty="0">
                <a:solidFill>
                  <a:srgbClr val="AB6600"/>
                </a:solidFill>
              </a:rPr>
              <a:t>Experiment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07A31-6A98-9C1C-2C21-2F11E683B95C}"/>
              </a:ext>
            </a:extLst>
          </p:cNvPr>
          <p:cNvSpPr txBox="1"/>
          <p:nvPr/>
        </p:nvSpPr>
        <p:spPr>
          <a:xfrm>
            <a:off x="6833618" y="1407360"/>
            <a:ext cx="192024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B6600"/>
                </a:solidFill>
              </a:rPr>
              <a:t>Theory (Computation)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94E12E-0A78-4039-FA9B-BD5F00DD8E19}"/>
              </a:ext>
            </a:extLst>
          </p:cNvPr>
          <p:cNvSpPr txBox="1"/>
          <p:nvPr/>
        </p:nvSpPr>
        <p:spPr>
          <a:xfrm>
            <a:off x="6973824" y="2246376"/>
            <a:ext cx="19202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System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FEA13ED-BCDE-8D53-2EB9-59F587E59A35}"/>
              </a:ext>
            </a:extLst>
          </p:cNvPr>
          <p:cNvSpPr/>
          <p:nvPr/>
        </p:nvSpPr>
        <p:spPr>
          <a:xfrm>
            <a:off x="4352544" y="2313432"/>
            <a:ext cx="1490472" cy="296704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4C6ED8D-8035-1795-D43B-45DBB1F85E30}"/>
              </a:ext>
            </a:extLst>
          </p:cNvPr>
          <p:cNvSpPr/>
          <p:nvPr/>
        </p:nvSpPr>
        <p:spPr>
          <a:xfrm rot="5400000">
            <a:off x="1847429" y="3269218"/>
            <a:ext cx="1261189" cy="24741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C1DC88-F264-86A9-57ED-F13DA7EBEF84}"/>
              </a:ext>
            </a:extLst>
          </p:cNvPr>
          <p:cNvSpPr txBox="1"/>
          <p:nvPr/>
        </p:nvSpPr>
        <p:spPr>
          <a:xfrm>
            <a:off x="1517903" y="4359164"/>
            <a:ext cx="19202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1BB012-A941-EB71-900B-3188B0D66648}"/>
              </a:ext>
            </a:extLst>
          </p:cNvPr>
          <p:cNvSpPr txBox="1"/>
          <p:nvPr/>
        </p:nvSpPr>
        <p:spPr>
          <a:xfrm>
            <a:off x="5547572" y="3962809"/>
            <a:ext cx="21183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Monte Carlo (MC), </a:t>
            </a:r>
            <a:r>
              <a:rPr lang="en-US" sz="1400" b="1" dirty="0"/>
              <a:t>Molecular Dynamics (MD)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13D085-A900-04B5-45A6-B6DB7A45AE30}"/>
              </a:ext>
            </a:extLst>
          </p:cNvPr>
          <p:cNvSpPr txBox="1"/>
          <p:nvPr/>
        </p:nvSpPr>
        <p:spPr>
          <a:xfrm>
            <a:off x="8894064" y="3962809"/>
            <a:ext cx="211835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Density Functional Theory (DFT)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4366C37-9438-A6BB-85CA-639D8BC98BEF}"/>
              </a:ext>
            </a:extLst>
          </p:cNvPr>
          <p:cNvSpPr/>
          <p:nvPr/>
        </p:nvSpPr>
        <p:spPr>
          <a:xfrm rot="6651991">
            <a:off x="6639478" y="3064393"/>
            <a:ext cx="1014711" cy="402529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0D10DCF-6CEE-DA17-15B6-ED23A80F7E01}"/>
              </a:ext>
            </a:extLst>
          </p:cNvPr>
          <p:cNvSpPr/>
          <p:nvPr/>
        </p:nvSpPr>
        <p:spPr>
          <a:xfrm rot="3687084">
            <a:off x="8386709" y="3044507"/>
            <a:ext cx="1014711" cy="402529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F094D6DC-B74F-7E8A-5822-83373CF640B2}"/>
              </a:ext>
            </a:extLst>
          </p:cNvPr>
          <p:cNvSpPr/>
          <p:nvPr/>
        </p:nvSpPr>
        <p:spPr>
          <a:xfrm rot="5400000">
            <a:off x="6346622" y="4823441"/>
            <a:ext cx="811221" cy="44318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624BC9-7AAE-B697-81B6-58A12F524F1F}"/>
              </a:ext>
            </a:extLst>
          </p:cNvPr>
          <p:cNvSpPr txBox="1"/>
          <p:nvPr/>
        </p:nvSpPr>
        <p:spPr>
          <a:xfrm>
            <a:off x="5792112" y="5833130"/>
            <a:ext cx="19202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F352E506-2208-7797-CB3E-D970DD711385}"/>
              </a:ext>
            </a:extLst>
          </p:cNvPr>
          <p:cNvSpPr/>
          <p:nvPr/>
        </p:nvSpPr>
        <p:spPr>
          <a:xfrm rot="5400000">
            <a:off x="9547632" y="4928348"/>
            <a:ext cx="811221" cy="44318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AC2D53-0AD4-5CB1-5365-306967BE1AD5}"/>
              </a:ext>
            </a:extLst>
          </p:cNvPr>
          <p:cNvSpPr txBox="1"/>
          <p:nvPr/>
        </p:nvSpPr>
        <p:spPr>
          <a:xfrm>
            <a:off x="9022080" y="5813849"/>
            <a:ext cx="19202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5D3B917-EAD5-CEB6-8CAA-E8454A54ACB1}"/>
              </a:ext>
            </a:extLst>
          </p:cNvPr>
          <p:cNvCxnSpPr/>
          <p:nvPr/>
        </p:nvCxnSpPr>
        <p:spPr>
          <a:xfrm>
            <a:off x="3794760" y="5045032"/>
            <a:ext cx="1600200" cy="6882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2A6FA8-9AE9-09A2-826C-570487281501}"/>
              </a:ext>
            </a:extLst>
          </p:cNvPr>
          <p:cNvSpPr txBox="1"/>
          <p:nvPr/>
        </p:nvSpPr>
        <p:spPr>
          <a:xfrm rot="1392122">
            <a:off x="3746019" y="5107656"/>
            <a:ext cx="19202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AB6600"/>
                </a:solidFill>
              </a:rPr>
              <a:t>Compare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D1A3F0-60D5-E888-0928-992F351BF204}"/>
              </a:ext>
            </a:extLst>
          </p:cNvPr>
          <p:cNvCxnSpPr>
            <a:cxnSpLocks/>
          </p:cNvCxnSpPr>
          <p:nvPr/>
        </p:nvCxnSpPr>
        <p:spPr>
          <a:xfrm>
            <a:off x="7933944" y="6031554"/>
            <a:ext cx="9601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9732F32-2983-40D4-9F79-22E410FA9A9B}"/>
              </a:ext>
            </a:extLst>
          </p:cNvPr>
          <p:cNvSpPr txBox="1"/>
          <p:nvPr/>
        </p:nvSpPr>
        <p:spPr>
          <a:xfrm>
            <a:off x="7453884" y="5714215"/>
            <a:ext cx="192024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AB6600"/>
                </a:solidFill>
              </a:rPr>
              <a:t>Compare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997BE7-E769-0742-7AE7-11E71EF71703}"/>
              </a:ext>
            </a:extLst>
          </p:cNvPr>
          <p:cNvSpPr txBox="1"/>
          <p:nvPr/>
        </p:nvSpPr>
        <p:spPr>
          <a:xfrm rot="17344798">
            <a:off x="6212829" y="3009653"/>
            <a:ext cx="19202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Exact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9CDB98-0529-DA75-407C-5594A1C2388E}"/>
              </a:ext>
            </a:extLst>
          </p:cNvPr>
          <p:cNvSpPr txBox="1"/>
          <p:nvPr/>
        </p:nvSpPr>
        <p:spPr>
          <a:xfrm rot="3686454">
            <a:off x="7933944" y="3058240"/>
            <a:ext cx="192024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Approx.</a:t>
            </a:r>
          </a:p>
        </p:txBody>
      </p:sp>
    </p:spTree>
    <p:extLst>
      <p:ext uri="{BB962C8B-B14F-4D97-AF65-F5344CB8AC3E}">
        <p14:creationId xmlns:p14="http://schemas.microsoft.com/office/powerpoint/2010/main" val="3452722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7E22D-AA67-4717-5450-DCAD01E1B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030" y="149116"/>
            <a:ext cx="10515600" cy="1325563"/>
          </a:xfrm>
        </p:spPr>
        <p:txBody>
          <a:bodyPr/>
          <a:lstStyle/>
          <a:p>
            <a:r>
              <a:rPr lang="en-US" b="1" dirty="0"/>
              <a:t>Molecular Dynamics Schematic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F1778-F7C7-B3C2-611D-DB7E5EC8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6356350"/>
            <a:ext cx="417576" cy="365125"/>
          </a:xfrm>
        </p:spPr>
        <p:txBody>
          <a:bodyPr/>
          <a:lstStyle/>
          <a:p>
            <a:fld id="{6D79D9B0-AFD0-F64E-A6A6-0761547BC171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1E91EB-2207-D3E2-5502-F16ADCC0DCAE}"/>
              </a:ext>
            </a:extLst>
          </p:cNvPr>
          <p:cNvSpPr/>
          <p:nvPr/>
        </p:nvSpPr>
        <p:spPr>
          <a:xfrm>
            <a:off x="3628103" y="1254364"/>
            <a:ext cx="5230762" cy="3045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D1110F-C43A-5C17-3FEA-B780E978A493}"/>
                  </a:ext>
                </a:extLst>
              </p:cNvPr>
              <p:cNvSpPr txBox="1"/>
              <p:nvPr/>
            </p:nvSpPr>
            <p:spPr>
              <a:xfrm>
                <a:off x="2002983" y="1749938"/>
                <a:ext cx="214426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D1110F-C43A-5C17-3FEA-B780E978A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983" y="1749938"/>
                <a:ext cx="2144268" cy="369332"/>
              </a:xfrm>
              <a:prstGeom prst="rect">
                <a:avLst/>
              </a:prstGeom>
              <a:blipFill>
                <a:blip r:embed="rId3"/>
                <a:stretch>
                  <a:fillRect t="-12903" b="-129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0F9149-0373-7BEB-46A5-18AB5D488F54}"/>
                  </a:ext>
                </a:extLst>
              </p:cNvPr>
              <p:cNvSpPr txBox="1"/>
              <p:nvPr/>
            </p:nvSpPr>
            <p:spPr>
              <a:xfrm>
                <a:off x="6867272" y="1771166"/>
                <a:ext cx="274320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𝑷𝒐𝒕𝒆𝒏𝒕𝒊𝒂𝒍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0F9149-0373-7BEB-46A5-18AB5D488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272" y="1771166"/>
                <a:ext cx="2743200" cy="369332"/>
              </a:xfrm>
              <a:prstGeom prst="rect">
                <a:avLst/>
              </a:prstGeom>
              <a:blipFill>
                <a:blip r:embed="rId4"/>
                <a:stretch>
                  <a:fillRect t="-13333" b="-1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E51D4C-0AAD-2C96-AC60-8BB1FA37340C}"/>
                  </a:ext>
                </a:extLst>
              </p:cNvPr>
              <p:cNvSpPr txBox="1"/>
              <p:nvPr/>
            </p:nvSpPr>
            <p:spPr>
              <a:xfrm>
                <a:off x="4954962" y="3259130"/>
                <a:ext cx="1042090" cy="3105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acc>
                        <m:accPr>
                          <m:chr m:val="⃗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E51D4C-0AAD-2C96-AC60-8BB1FA373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962" y="3259130"/>
                <a:ext cx="1042090" cy="310598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35604524-712D-4700-E1CE-77CC6B75B6F5}"/>
              </a:ext>
            </a:extLst>
          </p:cNvPr>
          <p:cNvSpPr/>
          <p:nvPr/>
        </p:nvSpPr>
        <p:spPr>
          <a:xfrm rot="3183909">
            <a:off x="3983725" y="2531987"/>
            <a:ext cx="1026203" cy="37484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76DB8FB7-BBD1-D347-3698-1E7B1FB70119}"/>
              </a:ext>
            </a:extLst>
          </p:cNvPr>
          <p:cNvSpPr/>
          <p:nvPr/>
        </p:nvSpPr>
        <p:spPr>
          <a:xfrm rot="7614291">
            <a:off x="6079090" y="2548872"/>
            <a:ext cx="1026203" cy="37484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0FA446-E42F-C620-E25A-E1A36F87D79B}"/>
                  </a:ext>
                </a:extLst>
              </p:cNvPr>
              <p:cNvSpPr txBox="1"/>
              <p:nvPr/>
            </p:nvSpPr>
            <p:spPr>
              <a:xfrm>
                <a:off x="4954962" y="2459715"/>
                <a:ext cx="11477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𝐒𝐩𝐞𝐜𝐢𝐟𝐲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0FA446-E42F-C620-E25A-E1A36F87D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962" y="2459715"/>
                <a:ext cx="1147750" cy="276999"/>
              </a:xfrm>
              <a:prstGeom prst="rect">
                <a:avLst/>
              </a:prstGeom>
              <a:blipFill>
                <a:blip r:embed="rId6"/>
                <a:stretch>
                  <a:fillRect l="-6593" t="-4348" r="-329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4BCC8D-B084-AADC-CF27-D294BB472108}"/>
                  </a:ext>
                </a:extLst>
              </p:cNvPr>
              <p:cNvSpPr txBox="1"/>
              <p:nvPr/>
            </p:nvSpPr>
            <p:spPr>
              <a:xfrm>
                <a:off x="4403873" y="5175890"/>
                <a:ext cx="214426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44BCC8D-B084-AADC-CF27-D294BB472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873" y="5175890"/>
                <a:ext cx="2144268" cy="369332"/>
              </a:xfrm>
              <a:prstGeom prst="rect">
                <a:avLst/>
              </a:prstGeom>
              <a:blipFill>
                <a:blip r:embed="rId7"/>
                <a:stretch>
                  <a:fillRect t="-12903" b="-1290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D9B29402-1D22-DCCA-3A4C-078ADEFC897E}"/>
              </a:ext>
            </a:extLst>
          </p:cNvPr>
          <p:cNvSpPr/>
          <p:nvPr/>
        </p:nvSpPr>
        <p:spPr>
          <a:xfrm rot="5400000">
            <a:off x="4962905" y="4185388"/>
            <a:ext cx="1026203" cy="37484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ent-Up Arrow 19">
            <a:extLst>
              <a:ext uri="{FF2B5EF4-FFF2-40B4-BE49-F238E27FC236}">
                <a16:creationId xmlns:a16="http://schemas.microsoft.com/office/drawing/2014/main" id="{19494442-77C0-0DC5-3A43-B5963737753C}"/>
              </a:ext>
            </a:extLst>
          </p:cNvPr>
          <p:cNvSpPr/>
          <p:nvPr/>
        </p:nvSpPr>
        <p:spPr>
          <a:xfrm flipH="1">
            <a:off x="2735855" y="2810848"/>
            <a:ext cx="915958" cy="2641148"/>
          </a:xfrm>
          <a:prstGeom prst="bentUp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D95ED6-69DC-5A05-A92B-CD500BB0B61C}"/>
              </a:ext>
            </a:extLst>
          </p:cNvPr>
          <p:cNvSpPr txBox="1"/>
          <p:nvPr/>
        </p:nvSpPr>
        <p:spPr>
          <a:xfrm>
            <a:off x="8540189" y="4804414"/>
            <a:ext cx="2478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Example Potential (GEM-n)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C03B45-713E-E2E9-9231-F6F8DB048100}"/>
                  </a:ext>
                </a:extLst>
              </p:cNvPr>
              <p:cNvSpPr txBox="1"/>
              <p:nvPr/>
            </p:nvSpPr>
            <p:spPr>
              <a:xfrm>
                <a:off x="8799668" y="5175890"/>
                <a:ext cx="1959832" cy="561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l-GR" sz="2000" dirty="0"/>
                  <a:t>φ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C03B45-713E-E2E9-9231-F6F8DB048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9668" y="5175890"/>
                <a:ext cx="1959832" cy="561244"/>
              </a:xfrm>
              <a:prstGeom prst="rect">
                <a:avLst/>
              </a:prstGeom>
              <a:blipFill>
                <a:blip r:embed="rId8"/>
                <a:stretch>
                  <a:fillRect l="-7742" r="-645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13F5C64-E2B0-5387-7D30-BF6C24AC27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8692" y="2196653"/>
            <a:ext cx="3485000" cy="264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660B-0D73-0CA4-311D-8E75773C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Crystals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F6474-D901-BF0B-B638-ED225858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4230" y="6356350"/>
            <a:ext cx="369570" cy="365125"/>
          </a:xfrm>
        </p:spPr>
        <p:txBody>
          <a:bodyPr/>
          <a:lstStyle/>
          <a:p>
            <a:fld id="{6D79D9B0-AFD0-F64E-A6A6-0761547BC171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2B096-B610-C142-FD20-64B54670E207}"/>
              </a:ext>
            </a:extLst>
          </p:cNvPr>
          <p:cNvSpPr txBox="1"/>
          <p:nvPr/>
        </p:nvSpPr>
        <p:spPr>
          <a:xfrm>
            <a:off x="196113" y="5705812"/>
            <a:ext cx="34043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Stiakakis</a:t>
            </a:r>
            <a:r>
              <a:rPr lang="en-US" sz="1200" b="0" i="0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E., Jung, N., </a:t>
            </a:r>
            <a:r>
              <a:rPr lang="en-US" sz="1200" b="0" i="0" dirty="0" err="1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Adžić</a:t>
            </a:r>
            <a:r>
              <a:rPr lang="en-US" sz="1200" b="0" i="0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N. </a:t>
            </a:r>
            <a:r>
              <a:rPr lang="en-US" sz="1200" b="0" i="1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en-US" sz="1200" b="0" i="0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Self assembling cluster crystals from DNA based dendritic nanostructures. </a:t>
            </a:r>
            <a:r>
              <a:rPr lang="en-US" sz="1200" b="0" i="1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Nat </a:t>
            </a:r>
            <a:r>
              <a:rPr lang="en-US" sz="1200" b="0" i="1" dirty="0" err="1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Commun</a:t>
            </a:r>
            <a:r>
              <a:rPr lang="en-US" sz="1200" b="0" i="0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b="1" i="0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lang="en-US" sz="1200" b="0" i="0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7167 (2021). https://</a:t>
            </a:r>
            <a:r>
              <a:rPr lang="en-US" sz="1200" b="0" i="0" dirty="0" err="1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doi.org</a:t>
            </a:r>
            <a:r>
              <a:rPr lang="en-US" sz="1200" b="0" i="0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/10.1038/s41467-021-27412-3</a:t>
            </a:r>
            <a:endParaRPr lang="en-US" sz="12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9ED9C9-8391-2944-6F6C-53F7AAF32696}"/>
              </a:ext>
            </a:extLst>
          </p:cNvPr>
          <p:cNvSpPr txBox="1">
            <a:spLocks/>
          </p:cNvSpPr>
          <p:nvPr/>
        </p:nvSpPr>
        <p:spPr>
          <a:xfrm>
            <a:off x="838200" y="1393562"/>
            <a:ext cx="5146061" cy="399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AB6600"/>
                </a:solidFill>
              </a:rPr>
              <a:t>Experimental Results</a:t>
            </a:r>
          </a:p>
          <a:p>
            <a:r>
              <a:rPr lang="en-US" dirty="0">
                <a:sym typeface="Wingdings" pitchFamily="2" charset="2"/>
              </a:rPr>
              <a:t>Confirmed by experiment to exist</a:t>
            </a:r>
          </a:p>
          <a:p>
            <a:r>
              <a:rPr lang="en-US" dirty="0">
                <a:sym typeface="Wingdings" pitchFamily="2" charset="2"/>
              </a:rPr>
              <a:t>Self-assembling structure</a:t>
            </a:r>
          </a:p>
          <a:p>
            <a:r>
              <a:rPr lang="en-US" dirty="0">
                <a:sym typeface="Wingdings" pitchFamily="2" charset="2"/>
              </a:rPr>
              <a:t>Dendrimers can be used to improve efficiency of drug molecules among other features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1DD567-C633-98AE-99C1-6351DD3AF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261" y="1285388"/>
            <a:ext cx="4999969" cy="507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04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3660B-0D73-0CA4-311D-8E75773C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Crystals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14780-9133-24B0-CC06-17FCF36B0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261" y="1557436"/>
            <a:ext cx="7231380" cy="104426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AB6600"/>
                </a:solidFill>
              </a:rPr>
              <a:t>Coarse-Graining </a:t>
            </a:r>
            <a:r>
              <a:rPr lang="en-US" b="1" dirty="0">
                <a:solidFill>
                  <a:srgbClr val="AB6600"/>
                </a:solidFill>
                <a:sym typeface="Wingdings" pitchFamily="2" charset="2"/>
              </a:rPr>
              <a:t> model particles as a sphere</a:t>
            </a:r>
          </a:p>
          <a:p>
            <a:r>
              <a:rPr lang="en-US" dirty="0">
                <a:sym typeface="Wingdings" pitchFamily="2" charset="2"/>
              </a:rPr>
              <a:t>Main consideration is the physics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F6474-D901-BF0B-B638-ED225858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4230" y="6356350"/>
            <a:ext cx="369570" cy="365125"/>
          </a:xfrm>
        </p:spPr>
        <p:txBody>
          <a:bodyPr/>
          <a:lstStyle/>
          <a:p>
            <a:fld id="{6D79D9B0-AFD0-F64E-A6A6-0761547BC171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2B096-B610-C142-FD20-64B54670E207}"/>
              </a:ext>
            </a:extLst>
          </p:cNvPr>
          <p:cNvSpPr txBox="1"/>
          <p:nvPr/>
        </p:nvSpPr>
        <p:spPr>
          <a:xfrm>
            <a:off x="533933" y="5103674"/>
            <a:ext cx="17965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Stiakakis</a:t>
            </a:r>
            <a:r>
              <a:rPr lang="en-US" sz="1200" b="0" i="0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E., Jung, N., </a:t>
            </a:r>
            <a:r>
              <a:rPr lang="en-US" sz="1200" b="0" i="0" dirty="0" err="1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Adžić</a:t>
            </a:r>
            <a:r>
              <a:rPr lang="en-US" sz="1200" b="0" i="0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N. </a:t>
            </a:r>
            <a:r>
              <a:rPr lang="en-US" sz="1200" b="0" i="1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en-US" sz="1200" b="0" i="0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Self assembling cluster crystals from DNA based dendritic nanostructures. </a:t>
            </a:r>
            <a:r>
              <a:rPr lang="en-US" sz="1200" b="0" i="1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Nat </a:t>
            </a:r>
            <a:r>
              <a:rPr lang="en-US" sz="1200" b="0" i="1" dirty="0" err="1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Commun</a:t>
            </a:r>
            <a:r>
              <a:rPr lang="en-US" sz="1200" b="0" i="0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200" b="1" i="0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lang="en-US" sz="1200" b="0" i="0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7167 (2021). https://</a:t>
            </a:r>
            <a:r>
              <a:rPr lang="en-US" sz="1200" b="0" i="0" dirty="0" err="1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doi.org</a:t>
            </a:r>
            <a:r>
              <a:rPr lang="en-US" sz="1200" b="0" i="0" dirty="0">
                <a:solidFill>
                  <a:schemeClr val="accent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/10.1038/s41467-021-27412-3</a:t>
            </a:r>
            <a:endParaRPr lang="en-US" sz="1200" dirty="0">
              <a:solidFill>
                <a:schemeClr val="accent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C1104C-5D8C-036A-FAC4-A6468C26D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871" y="2601696"/>
            <a:ext cx="7764259" cy="389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89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7E22D-AA67-4717-5450-DCAD01E1B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GEM-n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96104-41DE-21A6-FE2F-BCDE261C2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60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AB6600"/>
                </a:solidFill>
              </a:rPr>
              <a:t>Explore interactive potential defined by: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pPr marL="457200" lvl="1" indent="0" algn="ctr">
              <a:buNone/>
            </a:pPr>
            <a:r>
              <a:rPr lang="en-US" sz="3200" dirty="0"/>
              <a:t> </a:t>
            </a:r>
          </a:p>
          <a:p>
            <a:pPr marL="457200" lvl="1" indent="0" algn="ctr">
              <a:buNone/>
            </a:pPr>
            <a:endParaRPr lang="en-US" sz="2000" dirty="0"/>
          </a:p>
          <a:p>
            <a:pPr marL="457200" lvl="1" indent="0" algn="ctr">
              <a:buNone/>
            </a:pPr>
            <a:endParaRPr lang="en-US" sz="2000" dirty="0"/>
          </a:p>
          <a:p>
            <a:pPr marL="457200" lvl="1" indent="0" algn="ctr">
              <a:buNone/>
            </a:pPr>
            <a:endParaRPr lang="en-US" sz="2000" dirty="0"/>
          </a:p>
          <a:p>
            <a:r>
              <a:rPr lang="en-US" sz="2400" dirty="0"/>
              <a:t>Only repulsive interactions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F1778-F7C7-B3C2-611D-DB7E5EC8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C39E26-0635-042F-E18F-05A599AF4E96}"/>
                  </a:ext>
                </a:extLst>
              </p:cNvPr>
              <p:cNvSpPr txBox="1"/>
              <p:nvPr/>
            </p:nvSpPr>
            <p:spPr>
              <a:xfrm>
                <a:off x="2932611" y="3119957"/>
                <a:ext cx="2795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≤2: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𝐶𝑟𝑦𝑠𝑡𝑎𝑙𝑙𝑖𝑧𝑎𝑡𝑖𝑜𝑛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C39E26-0635-042F-E18F-05A599AF4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611" y="3119957"/>
                <a:ext cx="2795452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D5DB8E-9DCE-CC2D-D957-54B1C4E12476}"/>
                  </a:ext>
                </a:extLst>
              </p:cNvPr>
              <p:cNvSpPr txBox="1"/>
              <p:nvPr/>
            </p:nvSpPr>
            <p:spPr>
              <a:xfrm>
                <a:off x="6762206" y="3119390"/>
                <a:ext cx="24971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&gt;2: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𝐶𝑟𝑦𝑠𝑡𝑎𝑙𝑙𝑖𝑧𝑎𝑡𝑖𝑜𝑛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8D5DB8E-9DCE-CC2D-D957-54B1C4E12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206" y="3119390"/>
                <a:ext cx="2497183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567270-B2A9-0F86-7B4D-479A18C2E1AE}"/>
                  </a:ext>
                </a:extLst>
              </p:cNvPr>
              <p:cNvSpPr txBox="1"/>
              <p:nvPr/>
            </p:nvSpPr>
            <p:spPr>
              <a:xfrm>
                <a:off x="4867456" y="2211339"/>
                <a:ext cx="3099438" cy="837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567270-B2A9-0F86-7B4D-479A18C2E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456" y="2211339"/>
                <a:ext cx="3099438" cy="837858"/>
              </a:xfrm>
              <a:prstGeom prst="rect">
                <a:avLst/>
              </a:prstGeom>
              <a:blipFill>
                <a:blip r:embed="rId5"/>
                <a:stretch>
                  <a:fillRect l="-3673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DD3509A9-C9D9-4743-1625-44AB7C5C9261}"/>
              </a:ext>
            </a:extLst>
          </p:cNvPr>
          <p:cNvSpPr/>
          <p:nvPr/>
        </p:nvSpPr>
        <p:spPr>
          <a:xfrm>
            <a:off x="2699654" y="2144247"/>
            <a:ext cx="6792686" cy="14456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1E30E5-D489-8CDF-4A75-AB60CBC67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531" y="3954412"/>
            <a:ext cx="4188714" cy="31415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83CE30-20B0-A2A7-9E70-C7358A6279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468" y="3464822"/>
            <a:ext cx="5494290" cy="4120717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DD203EBE-3855-A36D-E6C6-F4BAE7E881F2}"/>
              </a:ext>
            </a:extLst>
          </p:cNvPr>
          <p:cNvSpPr/>
          <p:nvPr/>
        </p:nvSpPr>
        <p:spPr>
          <a:xfrm>
            <a:off x="4988002" y="5176676"/>
            <a:ext cx="2216250" cy="65530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B66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96EFA0-30E7-FFF8-0F31-68319BF167E9}"/>
              </a:ext>
            </a:extLst>
          </p:cNvPr>
          <p:cNvSpPr txBox="1"/>
          <p:nvPr/>
        </p:nvSpPr>
        <p:spPr>
          <a:xfrm>
            <a:off x="5470859" y="5319661"/>
            <a:ext cx="1556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2398782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D10D8-309F-3691-860F-8380E5E6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State Theory (TST)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1E6A6-EAAD-24E3-EE12-7F6708EFD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15912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AB6600"/>
                </a:solidFill>
              </a:rPr>
              <a:t>Background:</a:t>
            </a:r>
          </a:p>
          <a:p>
            <a:r>
              <a:rPr lang="en-US" dirty="0"/>
              <a:t>Developed to explain chemical reaction rates  </a:t>
            </a:r>
          </a:p>
          <a:p>
            <a:r>
              <a:rPr lang="en-US" dirty="0"/>
              <a:t>Assumes particles behave classically</a:t>
            </a:r>
          </a:p>
          <a:p>
            <a:pPr marL="0" indent="0">
              <a:buNone/>
            </a:pPr>
            <a:endParaRPr lang="en-US" b="1" dirty="0">
              <a:solidFill>
                <a:srgbClr val="AB66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AB6600"/>
                </a:solidFill>
              </a:rPr>
              <a:t>Examples:</a:t>
            </a:r>
          </a:p>
          <a:p>
            <a:r>
              <a:rPr lang="en-US" dirty="0"/>
              <a:t>Nuclear reactions</a:t>
            </a:r>
          </a:p>
          <a:p>
            <a:r>
              <a:rPr lang="en-US" dirty="0"/>
              <a:t>R-H functionalization </a:t>
            </a:r>
            <a:r>
              <a:rPr lang="en-US" dirty="0" err="1"/>
              <a:t>rxns</a:t>
            </a:r>
            <a:r>
              <a:rPr lang="en-US" dirty="0"/>
              <a:t> in catalysis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4BBEF-A603-A4AB-1FF0-EB91B2D6A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9C155B-B178-6AF8-CC07-AC45BB60190F}"/>
                  </a:ext>
                </a:extLst>
              </p:cNvPr>
              <p:cNvSpPr txBox="1"/>
              <p:nvPr/>
            </p:nvSpPr>
            <p:spPr>
              <a:xfrm>
                <a:off x="8339328" y="2157984"/>
                <a:ext cx="3209544" cy="12068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aA + </a:t>
                </a:r>
                <a:r>
                  <a:rPr lang="en-US" sz="2400" dirty="0" err="1"/>
                  <a:t>bB</a:t>
                </a:r>
                <a:r>
                  <a:rPr lang="en-US" sz="2400" dirty="0"/>
                  <a:t> </a:t>
                </a:r>
                <a:r>
                  <a:rPr lang="en-US" sz="2400" dirty="0">
                    <a:sym typeface="Wingdings" pitchFamily="2" charset="2"/>
                  </a:rPr>
                  <a:t> </a:t>
                </a:r>
                <a:r>
                  <a:rPr lang="en-US" sz="2400" dirty="0" err="1">
                    <a:sym typeface="Wingdings" pitchFamily="2" charset="2"/>
                  </a:rPr>
                  <a:t>cC</a:t>
                </a:r>
                <a:endParaRPr lang="en-US" sz="2400" dirty="0">
                  <a:sym typeface="Wingdings" pitchFamily="2" charset="2"/>
                </a:endParaRPr>
              </a:p>
              <a:p>
                <a:pPr algn="ctr"/>
                <a:endParaRPr lang="en-US" sz="2400" dirty="0">
                  <a:sym typeface="Wingdings" pitchFamily="2" charset="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9C155B-B178-6AF8-CC07-AC45BB60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328" y="2157984"/>
                <a:ext cx="3209544" cy="1206869"/>
              </a:xfrm>
              <a:prstGeom prst="rect">
                <a:avLst/>
              </a:prstGeom>
              <a:blipFill>
                <a:blip r:embed="rId2"/>
                <a:stretch>
                  <a:fillRect t="-3093" b="-721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66B041F-0071-53FA-42E0-626E3EC8B501}"/>
              </a:ext>
            </a:extLst>
          </p:cNvPr>
          <p:cNvSpPr txBox="1"/>
          <p:nvPr/>
        </p:nvSpPr>
        <p:spPr>
          <a:xfrm>
            <a:off x="8339328" y="1690688"/>
            <a:ext cx="320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Arbitrary Elementary </a:t>
            </a:r>
            <a:r>
              <a:rPr lang="en-US" u="sng" dirty="0" err="1"/>
              <a:t>Rxn</a:t>
            </a:r>
            <a:r>
              <a:rPr lang="en-US" u="sng" dirty="0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73D3EF-BE3F-3557-7EB1-C63D485F2D29}"/>
              </a:ext>
            </a:extLst>
          </p:cNvPr>
          <p:cNvSpPr/>
          <p:nvPr/>
        </p:nvSpPr>
        <p:spPr>
          <a:xfrm>
            <a:off x="11055096" y="6176963"/>
            <a:ext cx="576072" cy="65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raphical abstract: Full-dimensional potential energy surface for acetylacetone and tunneling splittings">
            <a:extLst>
              <a:ext uri="{FF2B5EF4-FFF2-40B4-BE49-F238E27FC236}">
                <a16:creationId xmlns:a16="http://schemas.microsoft.com/office/drawing/2014/main" id="{5F8D3B41-BE75-7F5F-2DF1-D751B3EC9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328" y="3818998"/>
            <a:ext cx="3209544" cy="210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B8833A-7876-1B3A-9864-010DE0759170}"/>
              </a:ext>
            </a:extLst>
          </p:cNvPr>
          <p:cNvSpPr txBox="1"/>
          <p:nvPr/>
        </p:nvSpPr>
        <p:spPr>
          <a:xfrm>
            <a:off x="8813292" y="5958698"/>
            <a:ext cx="2337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Phys. Chem. Chem. Phys., 2021, 23, 7758</a:t>
            </a:r>
          </a:p>
        </p:txBody>
      </p:sp>
    </p:spTree>
    <p:extLst>
      <p:ext uri="{BB962C8B-B14F-4D97-AF65-F5344CB8AC3E}">
        <p14:creationId xmlns:p14="http://schemas.microsoft.com/office/powerpoint/2010/main" val="2627002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3B348-4C9B-F9B3-EDA0-BEC1B31B8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968" y="101717"/>
            <a:ext cx="10515600" cy="745442"/>
          </a:xfrm>
        </p:spPr>
        <p:txBody>
          <a:bodyPr/>
          <a:lstStyle/>
          <a:p>
            <a:r>
              <a:rPr lang="en-US" dirty="0"/>
              <a:t>GEM-n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D5A8C-87EA-188D-3CCF-1348E038B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9336" y="6356350"/>
            <a:ext cx="664464" cy="365125"/>
          </a:xfrm>
        </p:spPr>
        <p:txBody>
          <a:bodyPr/>
          <a:lstStyle/>
          <a:p>
            <a:fld id="{6D79D9B0-AFD0-F64E-A6A6-0761547BC171}" type="slidenum">
              <a:rPr lang="en-US" smtClean="0"/>
              <a:t>20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62440C-9873-D75B-A12B-06C4568C6BD5}"/>
              </a:ext>
            </a:extLst>
          </p:cNvPr>
          <p:cNvGrpSpPr/>
          <p:nvPr/>
        </p:nvGrpSpPr>
        <p:grpSpPr>
          <a:xfrm>
            <a:off x="7435596" y="1053823"/>
            <a:ext cx="4756404" cy="2043203"/>
            <a:chOff x="7429500" y="984737"/>
            <a:chExt cx="4756404" cy="204320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5BB8216-CB2D-FB8C-1709-1F802744BF5D}"/>
                </a:ext>
              </a:extLst>
            </p:cNvPr>
            <p:cNvSpPr/>
            <p:nvPr/>
          </p:nvSpPr>
          <p:spPr>
            <a:xfrm>
              <a:off x="7429500" y="984737"/>
              <a:ext cx="603504" cy="60350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E77E872-4321-B1CB-3964-BECBEC6DE271}"/>
                </a:ext>
              </a:extLst>
            </p:cNvPr>
            <p:cNvSpPr/>
            <p:nvPr/>
          </p:nvSpPr>
          <p:spPr>
            <a:xfrm>
              <a:off x="7505700" y="1060937"/>
              <a:ext cx="451104" cy="4511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55207C-1C4F-5AF5-445A-0EFDC7B127A9}"/>
                </a:ext>
              </a:extLst>
            </p:cNvPr>
            <p:cNvSpPr txBox="1"/>
            <p:nvPr/>
          </p:nvSpPr>
          <p:spPr>
            <a:xfrm>
              <a:off x="7626096" y="1101823"/>
              <a:ext cx="210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F37D0D-6BB0-1CA1-5AB2-2F4E10BFC5B1}"/>
                </a:ext>
              </a:extLst>
            </p:cNvPr>
            <p:cNvSpPr txBox="1"/>
            <p:nvPr/>
          </p:nvSpPr>
          <p:spPr>
            <a:xfrm>
              <a:off x="8153400" y="1101823"/>
              <a:ext cx="40325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GEM-4 Single Particle Type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Compare to Collaborator’s thesis</a:t>
              </a:r>
            </a:p>
            <a:p>
              <a:pPr lvl="1"/>
              <a:r>
                <a:rPr lang="en-US" sz="1200" dirty="0" err="1">
                  <a:solidFill>
                    <a:schemeClr val="accent3"/>
                  </a:solidFill>
                </a:rPr>
                <a:t>Mladek</a:t>
              </a:r>
              <a:r>
                <a:rPr lang="en-US" sz="1200" dirty="0">
                  <a:solidFill>
                    <a:schemeClr val="accent3"/>
                  </a:solidFill>
                </a:rPr>
                <a:t>, B.M. Exotic phenomena in the phase </a:t>
              </a:r>
              <a:r>
                <a:rPr lang="en-US" sz="1200" dirty="0" err="1">
                  <a:solidFill>
                    <a:schemeClr val="accent3"/>
                  </a:solidFill>
                </a:rPr>
                <a:t>behaviour</a:t>
              </a:r>
              <a:r>
                <a:rPr lang="en-US" sz="1200" dirty="0">
                  <a:solidFill>
                    <a:schemeClr val="accent3"/>
                  </a:solidFill>
                </a:rPr>
                <a:t> of soft matter systems. Ph.D. Dissertation, Vienna University of Technology, 2007.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769510B-FEDD-B44D-5D0E-1C53C6F0D6A6}"/>
                    </a:ext>
                  </a:extLst>
                </p:cNvPr>
                <p:cNvSpPr txBox="1"/>
                <p:nvPr/>
              </p:nvSpPr>
              <p:spPr>
                <a:xfrm>
                  <a:off x="8548116" y="2441113"/>
                  <a:ext cx="3243072" cy="586827"/>
                </a:xfrm>
                <a:prstGeom prst="rect">
                  <a:avLst/>
                </a:prstGeom>
                <a:noFill/>
                <a:ln w="12700">
                  <a:solidFill>
                    <a:srgbClr val="FF000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769510B-FEDD-B44D-5D0E-1C53C6F0D6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8116" y="2441113"/>
                  <a:ext cx="3243072" cy="586827"/>
                </a:xfrm>
                <a:prstGeom prst="rect">
                  <a:avLst/>
                </a:prstGeom>
                <a:blipFill>
                  <a:blip r:embed="rId3"/>
                  <a:stretch>
                    <a:fillRect b="-12500"/>
                  </a:stretch>
                </a:blipFill>
                <a:ln w="127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56763E-95F6-91E9-A976-2DDE2C671E10}"/>
              </a:ext>
            </a:extLst>
          </p:cNvPr>
          <p:cNvGrpSpPr/>
          <p:nvPr/>
        </p:nvGrpSpPr>
        <p:grpSpPr>
          <a:xfrm>
            <a:off x="4782312" y="3889927"/>
            <a:ext cx="2833997" cy="2420464"/>
            <a:chOff x="4782312" y="3889927"/>
            <a:chExt cx="2833997" cy="242046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FF2C55-6486-30B9-F261-6086FFFA9DC3}"/>
                </a:ext>
              </a:extLst>
            </p:cNvPr>
            <p:cNvSpPr/>
            <p:nvPr/>
          </p:nvSpPr>
          <p:spPr>
            <a:xfrm>
              <a:off x="4782312" y="3889927"/>
              <a:ext cx="603504" cy="603504"/>
            </a:xfrm>
            <a:prstGeom prst="ellipse">
              <a:avLst/>
            </a:prstGeom>
            <a:noFill/>
            <a:ln>
              <a:solidFill>
                <a:srgbClr val="70AD4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54D4DAE-CA16-D529-0657-6BE986ED848E}"/>
                </a:ext>
              </a:extLst>
            </p:cNvPr>
            <p:cNvSpPr/>
            <p:nvPr/>
          </p:nvSpPr>
          <p:spPr>
            <a:xfrm>
              <a:off x="4858512" y="3966127"/>
              <a:ext cx="451104" cy="4511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3303B2-6441-A009-B6FE-812174D718F5}"/>
                </a:ext>
              </a:extLst>
            </p:cNvPr>
            <p:cNvSpPr txBox="1"/>
            <p:nvPr/>
          </p:nvSpPr>
          <p:spPr>
            <a:xfrm>
              <a:off x="4978908" y="4007013"/>
              <a:ext cx="210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B37D1C3-5BB5-4DAA-D69A-9A9084AF97E1}"/>
                </a:ext>
              </a:extLst>
            </p:cNvPr>
            <p:cNvSpPr txBox="1"/>
            <p:nvPr/>
          </p:nvSpPr>
          <p:spPr>
            <a:xfrm>
              <a:off x="5559800" y="3908678"/>
              <a:ext cx="1869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Dimer System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Novel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65783DB-1988-94D2-8721-20CDA5FC019F}"/>
                    </a:ext>
                  </a:extLst>
                </p:cNvPr>
                <p:cNvSpPr txBox="1"/>
                <p:nvPr/>
              </p:nvSpPr>
              <p:spPr>
                <a:xfrm>
                  <a:off x="4918839" y="4589727"/>
                  <a:ext cx="2697470" cy="1720664"/>
                </a:xfrm>
                <a:prstGeom prst="rect">
                  <a:avLst/>
                </a:prstGeom>
                <a:noFill/>
                <a:ln w="12700">
                  <a:solidFill>
                    <a:srgbClr val="70AD47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20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1,2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28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2,2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65783DB-1988-94D2-8721-20CDA5FC01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8839" y="4589727"/>
                  <a:ext cx="2697470" cy="1720664"/>
                </a:xfrm>
                <a:prstGeom prst="rect">
                  <a:avLst/>
                </a:prstGeom>
                <a:blipFill>
                  <a:blip r:embed="rId4"/>
                  <a:stretch>
                    <a:fillRect l="-3271" b="-3623"/>
                  </a:stretch>
                </a:blipFill>
                <a:ln w="12700">
                  <a:solidFill>
                    <a:srgbClr val="70AD47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3953A6C-A9CC-F350-4225-B9A422DFCF3C}"/>
              </a:ext>
            </a:extLst>
          </p:cNvPr>
          <p:cNvGrpSpPr/>
          <p:nvPr/>
        </p:nvGrpSpPr>
        <p:grpSpPr>
          <a:xfrm>
            <a:off x="406908" y="1053823"/>
            <a:ext cx="4451604" cy="2776326"/>
            <a:chOff x="406908" y="936737"/>
            <a:chExt cx="4451604" cy="277632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8E23955-A97A-DB02-3B1B-87C8262FB48A}"/>
                </a:ext>
              </a:extLst>
            </p:cNvPr>
            <p:cNvSpPr/>
            <p:nvPr/>
          </p:nvSpPr>
          <p:spPr>
            <a:xfrm>
              <a:off x="406908" y="936737"/>
              <a:ext cx="603504" cy="603504"/>
            </a:xfrm>
            <a:prstGeom prst="ellipse">
              <a:avLst/>
            </a:prstGeom>
            <a:noFill/>
            <a:ln>
              <a:solidFill>
                <a:srgbClr val="4372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372C4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1E739D6-01A9-64E0-B3AB-643AC0B9AABF}"/>
                </a:ext>
              </a:extLst>
            </p:cNvPr>
            <p:cNvSpPr/>
            <p:nvPr/>
          </p:nvSpPr>
          <p:spPr>
            <a:xfrm>
              <a:off x="483108" y="1012937"/>
              <a:ext cx="451104" cy="45110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52A76F-18BB-31D6-4F09-D8B03B33B44B}"/>
                </a:ext>
              </a:extLst>
            </p:cNvPr>
            <p:cNvSpPr txBox="1"/>
            <p:nvPr/>
          </p:nvSpPr>
          <p:spPr>
            <a:xfrm>
              <a:off x="603504" y="1053823"/>
              <a:ext cx="210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790992-209E-5557-39E5-106889B7F4A2}"/>
                </a:ext>
              </a:extLst>
            </p:cNvPr>
            <p:cNvSpPr txBox="1"/>
            <p:nvPr/>
          </p:nvSpPr>
          <p:spPr>
            <a:xfrm>
              <a:off x="1130808" y="1053823"/>
              <a:ext cx="372770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GEM-2, GEM-4 Two Particle Types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Compare to published results</a:t>
              </a:r>
            </a:p>
            <a:p>
              <a:pPr lvl="1"/>
              <a:r>
                <a:rPr lang="en-US" sz="1200" dirty="0">
                  <a:solidFill>
                    <a:schemeClr val="accent3"/>
                  </a:solidFill>
                </a:rPr>
                <a:t>S. D. </a:t>
              </a:r>
              <a:r>
                <a:rPr lang="en-US" sz="1200" dirty="0" err="1">
                  <a:solidFill>
                    <a:schemeClr val="accent3"/>
                  </a:solidFill>
                </a:rPr>
                <a:t>Overduin</a:t>
              </a:r>
              <a:r>
                <a:rPr lang="en-US" sz="1200" dirty="0">
                  <a:solidFill>
                    <a:schemeClr val="accent3"/>
                  </a:solidFill>
                </a:rPr>
                <a:t> and C. N. </a:t>
              </a:r>
              <a:r>
                <a:rPr lang="en-US" sz="1200" dirty="0" err="1">
                  <a:solidFill>
                    <a:schemeClr val="accent3"/>
                  </a:solidFill>
                </a:rPr>
                <a:t>Likos</a:t>
              </a:r>
              <a:r>
                <a:rPr lang="en-US" sz="1200" dirty="0">
                  <a:solidFill>
                    <a:schemeClr val="accent3"/>
                  </a:solidFill>
                </a:rPr>
                <a:t> </a:t>
              </a:r>
              <a:r>
                <a:rPr lang="en-US" sz="1200" b="1" dirty="0">
                  <a:solidFill>
                    <a:schemeClr val="accent3"/>
                  </a:solidFill>
                </a:rPr>
                <a:t>2009</a:t>
              </a:r>
              <a:r>
                <a:rPr lang="en-US" sz="1200" dirty="0">
                  <a:solidFill>
                    <a:schemeClr val="accent3"/>
                  </a:solidFill>
                </a:rPr>
                <a:t> EPL 85 26003.</a:t>
              </a:r>
              <a:endParaRPr lang="en-US" dirty="0">
                <a:solidFill>
                  <a:schemeClr val="accent3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0ABB38E-196A-73A7-3D75-D93CCF4F946F}"/>
                    </a:ext>
                  </a:extLst>
                </p:cNvPr>
                <p:cNvSpPr txBox="1"/>
                <p:nvPr/>
              </p:nvSpPr>
              <p:spPr>
                <a:xfrm>
                  <a:off x="1968503" y="1978421"/>
                  <a:ext cx="2736838" cy="1734642"/>
                </a:xfrm>
                <a:prstGeom prst="rect">
                  <a:avLst/>
                </a:prstGeom>
                <a:noFill/>
                <a:ln w="12700">
                  <a:solidFill>
                    <a:srgbClr val="4372C4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2000" b="0" i="1" dirty="0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1,2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28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2,2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2,2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sup>
                            </m:sSup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0ABB38E-196A-73A7-3D75-D93CCF4F9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8503" y="1978421"/>
                  <a:ext cx="2736838" cy="1734642"/>
                </a:xfrm>
                <a:prstGeom prst="rect">
                  <a:avLst/>
                </a:prstGeom>
                <a:blipFill>
                  <a:blip r:embed="rId5"/>
                  <a:stretch>
                    <a:fillRect l="-2752" b="-3623"/>
                  </a:stretch>
                </a:blipFill>
                <a:ln w="12700">
                  <a:solidFill>
                    <a:srgbClr val="4372C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1EB9F99-39D8-F566-ACB6-88F73DCA612A}"/>
              </a:ext>
            </a:extLst>
          </p:cNvPr>
          <p:cNvSpPr txBox="1"/>
          <p:nvPr/>
        </p:nvSpPr>
        <p:spPr>
          <a:xfrm>
            <a:off x="8720672" y="5097901"/>
            <a:ext cx="2735236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* {N, V, T} Ensemble for All *</a:t>
            </a:r>
          </a:p>
        </p:txBody>
      </p:sp>
    </p:spTree>
    <p:extLst>
      <p:ext uri="{BB962C8B-B14F-4D97-AF65-F5344CB8AC3E}">
        <p14:creationId xmlns:p14="http://schemas.microsoft.com/office/powerpoint/2010/main" val="3218590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152C30-7FFB-B649-C110-D33E6F7633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3652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DFT/MD GEM-2,GEM-4 Comparison:</a:t>
                </a:r>
                <a:r>
                  <a:rPr lang="en-US" sz="3600" b="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=1.0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B152C30-7FFB-B649-C110-D33E6F7633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36525"/>
                <a:ext cx="10515600" cy="1325563"/>
              </a:xfrm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8D2F6-24DE-921D-559A-5606C1303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F88E83-76EB-1FEB-B7CD-5559FF3387E1}"/>
                  </a:ext>
                </a:extLst>
              </p:cNvPr>
              <p:cNvSpPr txBox="1"/>
              <p:nvPr/>
            </p:nvSpPr>
            <p:spPr>
              <a:xfrm>
                <a:off x="561782" y="3124373"/>
                <a:ext cx="3145940" cy="1816331"/>
              </a:xfrm>
              <a:prstGeom prst="rect">
                <a:avLst/>
              </a:prstGeom>
              <a:noFill/>
              <a:ln w="12700">
                <a:solidFill>
                  <a:srgbClr val="4372C4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m:rPr>
                                          <m:lit/>
                                        </m:r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𝜀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1.07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𝜀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F88E83-76EB-1FEB-B7CD-5559FF338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82" y="3124373"/>
                <a:ext cx="3145940" cy="1816331"/>
              </a:xfrm>
              <a:prstGeom prst="rect">
                <a:avLst/>
              </a:prstGeom>
              <a:blipFill>
                <a:blip r:embed="rId3"/>
                <a:stretch>
                  <a:fillRect b="-4138"/>
                </a:stretch>
              </a:blipFill>
              <a:ln w="12700">
                <a:solidFill>
                  <a:srgbClr val="4372C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0AB7113-4BF3-73CF-4B22-C01005D46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750" y="1253813"/>
            <a:ext cx="2660650" cy="5557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7FFD63-60EA-EAFC-393B-283216635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8428" y="1190760"/>
            <a:ext cx="2424344" cy="568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87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505701-2CEB-2616-46FE-782A7A2FBA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MC/MD GEM-4 Comparison: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=1.1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505701-2CEB-2616-46FE-782A7A2FBA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ECDCB4-31CA-681A-7EE6-F235B8B42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3682" y="1587880"/>
            <a:ext cx="9244636" cy="460260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373E2-CFE4-4C0B-89EC-2DE30A75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7080" y="6356350"/>
            <a:ext cx="426720" cy="365125"/>
          </a:xfrm>
        </p:spPr>
        <p:txBody>
          <a:bodyPr/>
          <a:lstStyle/>
          <a:p>
            <a:fld id="{6D79D9B0-AFD0-F64E-A6A6-0761547BC171}" type="slidenum">
              <a:rPr lang="en-US" smtClean="0"/>
              <a:t>22</a:t>
            </a:fld>
            <a:endParaRPr lang="en-US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00CCE155-3D25-55E1-EB32-C9C64F4100E6}"/>
              </a:ext>
            </a:extLst>
          </p:cNvPr>
          <p:cNvSpPr/>
          <p:nvPr/>
        </p:nvSpPr>
        <p:spPr>
          <a:xfrm rot="3110647">
            <a:off x="7863697" y="2797418"/>
            <a:ext cx="3374136" cy="106070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5877D7-F012-C20A-9121-1CDE2B0601BF}"/>
              </a:ext>
            </a:extLst>
          </p:cNvPr>
          <p:cNvSpPr txBox="1"/>
          <p:nvPr/>
        </p:nvSpPr>
        <p:spPr>
          <a:xfrm rot="3085613">
            <a:off x="8064865" y="2975502"/>
            <a:ext cx="2788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GEM-4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2FB8-DA64-9347-2AAF-4B8674BAA5A2}"/>
                  </a:ext>
                </a:extLst>
              </p:cNvPr>
              <p:cNvSpPr txBox="1"/>
              <p:nvPr/>
            </p:nvSpPr>
            <p:spPr>
              <a:xfrm>
                <a:off x="4474464" y="6190487"/>
                <a:ext cx="3243072" cy="503599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𝜀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AD32FB8-DA64-9347-2AAF-4B8674BAA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464" y="6190487"/>
                <a:ext cx="3243072" cy="503599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  <a:ln w="127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042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0271A7-7A12-6834-528D-224B2D3504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Coexistence Recreation: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60271A7-7A12-6834-528D-224B2D350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2EF19-1F3A-9079-94A0-409CAD88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23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1083A4B-7C90-2E5C-B3EE-DAD404780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2" y="1936876"/>
            <a:ext cx="5142281" cy="3260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7584BB-DD73-BF2A-6131-81DC1C56C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20" y="1816964"/>
            <a:ext cx="5218178" cy="35007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41C468-E8F2-607E-29EA-40BB8D072BAC}"/>
              </a:ext>
            </a:extLst>
          </p:cNvPr>
          <p:cNvSpPr txBox="1"/>
          <p:nvPr/>
        </p:nvSpPr>
        <p:spPr>
          <a:xfrm>
            <a:off x="2942994" y="5297232"/>
            <a:ext cx="988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159706-7876-F0C1-F80C-38939A7F74BE}"/>
              </a:ext>
            </a:extLst>
          </p:cNvPr>
          <p:cNvSpPr txBox="1"/>
          <p:nvPr/>
        </p:nvSpPr>
        <p:spPr>
          <a:xfrm>
            <a:off x="8939784" y="5317748"/>
            <a:ext cx="136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Recreation</a:t>
            </a:r>
          </a:p>
        </p:txBody>
      </p:sp>
    </p:spTree>
    <p:extLst>
      <p:ext uri="{BB962C8B-B14F-4D97-AF65-F5344CB8AC3E}">
        <p14:creationId xmlns:p14="http://schemas.microsoft.com/office/powerpoint/2010/main" val="1487690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8E32FDB-F655-DCDE-4862-4555D94C74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14422" y="-73023"/>
                <a:ext cx="7668290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Coexistence Recreation: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8E32FDB-F655-DCDE-4862-4555D94C74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14422" y="-73023"/>
                <a:ext cx="7668290" cy="1325563"/>
              </a:xfrm>
              <a:blipFill>
                <a:blip r:embed="rId3"/>
                <a:stretch>
                  <a:fillRect l="-3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80D80-B2DE-CA5A-99BD-FD47E71F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E510DF-6B1F-8BD7-8F32-3AB89C77E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834" y="1001508"/>
            <a:ext cx="3465271" cy="2560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612628-64E9-1D81-D98D-0F2E3D693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328" y="3668878"/>
            <a:ext cx="3552281" cy="27816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B5E9CD-54B9-A595-D348-EA6B4D530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393" y="782490"/>
            <a:ext cx="3755231" cy="29987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B22650-96D9-7CC5-A294-133EB12B99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8925" y="3670981"/>
            <a:ext cx="3871065" cy="28679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649847-4B37-5986-E5C7-9340EEBE2F0A}"/>
              </a:ext>
            </a:extLst>
          </p:cNvPr>
          <p:cNvSpPr txBox="1"/>
          <p:nvPr/>
        </p:nvSpPr>
        <p:spPr>
          <a:xfrm>
            <a:off x="3654104" y="6450575"/>
            <a:ext cx="140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CE39B-8A82-774F-E43A-00B68A2342B1}"/>
              </a:ext>
            </a:extLst>
          </p:cNvPr>
          <p:cNvSpPr txBox="1"/>
          <p:nvPr/>
        </p:nvSpPr>
        <p:spPr>
          <a:xfrm>
            <a:off x="8067608" y="6445528"/>
            <a:ext cx="140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Recreations</a:t>
            </a:r>
          </a:p>
        </p:txBody>
      </p:sp>
    </p:spTree>
    <p:extLst>
      <p:ext uri="{BB962C8B-B14F-4D97-AF65-F5344CB8AC3E}">
        <p14:creationId xmlns:p14="http://schemas.microsoft.com/office/powerpoint/2010/main" val="4097472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84A9C-06BA-0A96-BB8E-D1ADE253C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019A9-385E-6961-4B8F-7801D867E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E7F727-D930-25E1-A3D2-D193E003F44E}"/>
                  </a:ext>
                </a:extLst>
              </p:cNvPr>
              <p:cNvSpPr txBox="1"/>
              <p:nvPr/>
            </p:nvSpPr>
            <p:spPr>
              <a:xfrm>
                <a:off x="3609848" y="1711419"/>
                <a:ext cx="3452676" cy="802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1,1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CE7F727-D930-25E1-A3D2-D193E003F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848" y="1711419"/>
                <a:ext cx="3452676" cy="802656"/>
              </a:xfrm>
              <a:prstGeom prst="rect">
                <a:avLst/>
              </a:prstGeom>
              <a:blipFill>
                <a:blip r:embed="rId3"/>
                <a:stretch>
                  <a:fillRect l="-293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346C14-FFC2-29F2-825F-DA88009959F3}"/>
                  </a:ext>
                </a:extLst>
              </p:cNvPr>
              <p:cNvSpPr txBox="1"/>
              <p:nvPr/>
            </p:nvSpPr>
            <p:spPr>
              <a:xfrm>
                <a:off x="3667247" y="2854654"/>
                <a:ext cx="3452676" cy="802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1,2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346C14-FFC2-29F2-825F-DA8800995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7247" y="2854654"/>
                <a:ext cx="3452676" cy="802656"/>
              </a:xfrm>
              <a:prstGeom prst="rect">
                <a:avLst/>
              </a:prstGeom>
              <a:blipFill>
                <a:blip r:embed="rId4"/>
                <a:stretch>
                  <a:fillRect l="-293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7CE3CF-DC7E-BA8A-3F82-FB4F37E39832}"/>
                  </a:ext>
                </a:extLst>
              </p:cNvPr>
              <p:cNvSpPr txBox="1"/>
              <p:nvPr/>
            </p:nvSpPr>
            <p:spPr>
              <a:xfrm>
                <a:off x="3681289" y="4039488"/>
                <a:ext cx="3469219" cy="8026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2,2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57CE3CF-DC7E-BA8A-3F82-FB4F37E39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1289" y="4039488"/>
                <a:ext cx="3469219" cy="802656"/>
              </a:xfrm>
              <a:prstGeom prst="rect">
                <a:avLst/>
              </a:prstGeom>
              <a:blipFill>
                <a:blip r:embed="rId5"/>
                <a:stretch>
                  <a:fillRect l="-2909" b="-14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73A6663-0220-82DC-4DC9-B0EE5699492E}"/>
              </a:ext>
            </a:extLst>
          </p:cNvPr>
          <p:cNvSpPr txBox="1"/>
          <p:nvPr/>
        </p:nvSpPr>
        <p:spPr>
          <a:xfrm>
            <a:off x="2059482" y="2028267"/>
            <a:ext cx="1532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AB6600"/>
                </a:solidFill>
              </a:rPr>
              <a:t>GEM-2: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564B74-7AF2-E832-4C37-FC03371D44F3}"/>
              </a:ext>
            </a:extLst>
          </p:cNvPr>
          <p:cNvSpPr txBox="1"/>
          <p:nvPr/>
        </p:nvSpPr>
        <p:spPr>
          <a:xfrm>
            <a:off x="1876779" y="3146356"/>
            <a:ext cx="1897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AB6600"/>
                </a:solidFill>
              </a:rPr>
              <a:t>GEM-2,4: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C13FC8-21D7-7075-E644-8030FF4C89B1}"/>
              </a:ext>
            </a:extLst>
          </p:cNvPr>
          <p:cNvSpPr txBox="1"/>
          <p:nvPr/>
        </p:nvSpPr>
        <p:spPr>
          <a:xfrm>
            <a:off x="2059482" y="4272651"/>
            <a:ext cx="1555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AB6600"/>
                </a:solidFill>
              </a:rPr>
              <a:t>GEM-4: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4289759-9A9B-A7D4-0442-24718FAF427A}"/>
              </a:ext>
            </a:extLst>
          </p:cNvPr>
          <p:cNvSpPr/>
          <p:nvPr/>
        </p:nvSpPr>
        <p:spPr>
          <a:xfrm>
            <a:off x="7982650" y="2976417"/>
            <a:ext cx="640760" cy="621241"/>
          </a:xfrm>
          <a:prstGeom prst="ellipse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457200" h="457200"/>
            <a:bevelB w="457200" h="4572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39C2C8-0C8A-CFDE-6137-8B50845B62EB}"/>
              </a:ext>
            </a:extLst>
          </p:cNvPr>
          <p:cNvSpPr/>
          <p:nvPr/>
        </p:nvSpPr>
        <p:spPr>
          <a:xfrm>
            <a:off x="9191969" y="3004963"/>
            <a:ext cx="640760" cy="621241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 w="457200" h="457200"/>
            <a:bevelB w="457200" h="4572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0A217E1-96DD-0826-209F-272DEDAB66F2}"/>
              </a:ext>
            </a:extLst>
          </p:cNvPr>
          <p:cNvSpPr/>
          <p:nvPr/>
        </p:nvSpPr>
        <p:spPr>
          <a:xfrm>
            <a:off x="7953711" y="4236185"/>
            <a:ext cx="640760" cy="621241"/>
          </a:xfrm>
          <a:prstGeom prst="ellipse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457200" h="457200"/>
            <a:bevelB w="457200" h="4572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5EA6AD-3EC6-5073-F427-679E6EDD39FC}"/>
              </a:ext>
            </a:extLst>
          </p:cNvPr>
          <p:cNvSpPr/>
          <p:nvPr/>
        </p:nvSpPr>
        <p:spPr>
          <a:xfrm>
            <a:off x="9163030" y="4254417"/>
            <a:ext cx="640760" cy="621241"/>
          </a:xfrm>
          <a:prstGeom prst="ellipse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457200" h="457200"/>
            <a:bevelB w="457200" h="4572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9E04928-217D-6E71-7D58-56C0FA52E470}"/>
              </a:ext>
            </a:extLst>
          </p:cNvPr>
          <p:cNvSpPr/>
          <p:nvPr/>
        </p:nvSpPr>
        <p:spPr>
          <a:xfrm>
            <a:off x="8030114" y="1781395"/>
            <a:ext cx="640760" cy="621241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 w="457200" h="457200"/>
            <a:bevelB w="457200" h="4572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0C9A0DD-6FC7-D573-57F9-7322D11189B3}"/>
              </a:ext>
            </a:extLst>
          </p:cNvPr>
          <p:cNvSpPr/>
          <p:nvPr/>
        </p:nvSpPr>
        <p:spPr>
          <a:xfrm>
            <a:off x="9239433" y="1773741"/>
            <a:ext cx="640760" cy="621241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 w="457200" h="457200"/>
            <a:bevelB w="457200" h="4572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548C507-7128-EEF3-4F3B-DB398B1131EC}"/>
              </a:ext>
            </a:extLst>
          </p:cNvPr>
          <p:cNvCxnSpPr>
            <a:cxnSpLocks/>
            <a:endCxn id="26" idx="2"/>
          </p:cNvCxnSpPr>
          <p:nvPr/>
        </p:nvCxnSpPr>
        <p:spPr>
          <a:xfrm>
            <a:off x="8670874" y="2084362"/>
            <a:ext cx="568559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2BEA14B-F040-3DED-4592-57C93012A488}"/>
              </a:ext>
            </a:extLst>
          </p:cNvPr>
          <p:cNvCxnSpPr>
            <a:cxnSpLocks/>
          </p:cNvCxnSpPr>
          <p:nvPr/>
        </p:nvCxnSpPr>
        <p:spPr>
          <a:xfrm>
            <a:off x="8623410" y="3283509"/>
            <a:ext cx="568559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9C01EBD-0F6D-A73B-72B9-023312A8ECA8}"/>
              </a:ext>
            </a:extLst>
          </p:cNvPr>
          <p:cNvCxnSpPr>
            <a:cxnSpLocks/>
          </p:cNvCxnSpPr>
          <p:nvPr/>
        </p:nvCxnSpPr>
        <p:spPr>
          <a:xfrm>
            <a:off x="8594471" y="4565038"/>
            <a:ext cx="568559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F2E4-32C0-AD9C-2805-22C15F852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709"/>
            <a:ext cx="10515600" cy="1325563"/>
          </a:xfrm>
        </p:spPr>
        <p:txBody>
          <a:bodyPr/>
          <a:lstStyle/>
          <a:p>
            <a:r>
              <a:rPr lang="en-US" dirty="0"/>
              <a:t>Dimer vs. GEM-4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0AF789-8EB7-9B55-F072-57FF5A4892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467262" y="1253331"/>
                <a:ext cx="10515600" cy="4351338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b="1" dirty="0">
                    <a:solidFill>
                      <a:srgbClr val="AB6600"/>
                    </a:solidFill>
                  </a:rPr>
                  <a:t>Test Dimer system where 𝞮</a:t>
                </a:r>
                <a:r>
                  <a:rPr lang="en-US" b="1" baseline="-25000" dirty="0">
                    <a:solidFill>
                      <a:srgbClr val="AB6600"/>
                    </a:solidFill>
                  </a:rPr>
                  <a:t>2,2</a:t>
                </a:r>
                <a:r>
                  <a:rPr lang="en-US" b="1" dirty="0">
                    <a:solidFill>
                      <a:srgbClr val="AB6600"/>
                    </a:solidFill>
                  </a:rPr>
                  <a:t> and 𝞮</a:t>
                </a:r>
                <a:r>
                  <a:rPr lang="en-US" b="1" baseline="-25000" dirty="0">
                    <a:solidFill>
                      <a:srgbClr val="AB6600"/>
                    </a:solidFill>
                  </a:rPr>
                  <a:t>2,4</a:t>
                </a:r>
                <a:r>
                  <a:rPr lang="en-US" b="1" dirty="0">
                    <a:solidFill>
                      <a:srgbClr val="AB6600"/>
                    </a:solidFill>
                  </a:rPr>
                  <a:t> = 0;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AB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AB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AB66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AB66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AB66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AB6600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den>
                    </m:f>
                    <m:r>
                      <a:rPr lang="en-US" b="1" i="1" smtClean="0">
                        <a:solidFill>
                          <a:srgbClr val="AB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AB66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AB66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AB660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b="1" dirty="0">
                  <a:solidFill>
                    <a:srgbClr val="AB66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0AF789-8EB7-9B55-F072-57FF5A4892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467262" y="1253331"/>
                <a:ext cx="10515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DFD4C-C12F-4E16-7410-9BE6EA89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1062" y="6356350"/>
            <a:ext cx="1042737" cy="365125"/>
          </a:xfrm>
        </p:spPr>
        <p:txBody>
          <a:bodyPr/>
          <a:lstStyle/>
          <a:p>
            <a:fld id="{6D79D9B0-AFD0-F64E-A6A6-0761547BC171}" type="slidenum">
              <a:rPr lang="en-US" smtClean="0"/>
              <a:t>26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8CC5F3-8835-D88D-F9C8-9A0107153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721" y="2025873"/>
            <a:ext cx="6156558" cy="461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25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BF2E4-32C0-AD9C-2805-22C15F852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709"/>
            <a:ext cx="10515600" cy="1325563"/>
          </a:xfrm>
        </p:spPr>
        <p:txBody>
          <a:bodyPr/>
          <a:lstStyle/>
          <a:p>
            <a:r>
              <a:rPr lang="en-US" dirty="0"/>
              <a:t>Dimer vs. GEM-4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0AF789-8EB7-9B55-F072-57FF5A4892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372035" y="1253331"/>
                <a:ext cx="10515600" cy="4351338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b="1" dirty="0">
                    <a:solidFill>
                      <a:srgbClr val="AB6600"/>
                    </a:solidFill>
                  </a:rPr>
                  <a:t>Test Dimer system where 𝞮</a:t>
                </a:r>
                <a:r>
                  <a:rPr lang="en-US" b="1" baseline="-25000" dirty="0">
                    <a:solidFill>
                      <a:srgbClr val="AB6600"/>
                    </a:solidFill>
                  </a:rPr>
                  <a:t>2,2</a:t>
                </a:r>
                <a:r>
                  <a:rPr lang="en-US" b="1" dirty="0">
                    <a:solidFill>
                      <a:srgbClr val="AB6600"/>
                    </a:solidFill>
                  </a:rPr>
                  <a:t> and 𝞮</a:t>
                </a:r>
                <a:r>
                  <a:rPr lang="en-US" b="1" baseline="-25000" dirty="0">
                    <a:solidFill>
                      <a:srgbClr val="AB6600"/>
                    </a:solidFill>
                  </a:rPr>
                  <a:t>2,4</a:t>
                </a:r>
                <a:r>
                  <a:rPr lang="en-US" b="1" dirty="0">
                    <a:solidFill>
                      <a:srgbClr val="AB6600"/>
                    </a:solidFill>
                  </a:rPr>
                  <a:t> = 0 ;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AB6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AB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AB66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AB66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AB66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num>
                      <m:den>
                        <m:r>
                          <a:rPr lang="en-US" b="1" i="1" smtClean="0">
                            <a:solidFill>
                              <a:srgbClr val="AB6600"/>
                            </a:solidFill>
                            <a:latin typeface="Cambria Math" panose="02040503050406030204" pitchFamily="18" charset="0"/>
                          </a:rPr>
                          <m:t>𝜺</m:t>
                        </m:r>
                      </m:den>
                    </m:f>
                    <m:r>
                      <a:rPr lang="en-US" b="1" i="1" smtClean="0">
                        <a:solidFill>
                          <a:srgbClr val="AB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AB66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AB66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solidFill>
                          <a:srgbClr val="AB660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b="1" dirty="0">
                  <a:solidFill>
                    <a:srgbClr val="AB66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0AF789-8EB7-9B55-F072-57FF5A4892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372035" y="1253331"/>
                <a:ext cx="10515600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4DFD4C-C12F-4E16-7410-9BE6EA89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11062" y="6356350"/>
            <a:ext cx="1042737" cy="365125"/>
          </a:xfrm>
        </p:spPr>
        <p:txBody>
          <a:bodyPr/>
          <a:lstStyle/>
          <a:p>
            <a:fld id="{6D79D9B0-AFD0-F64E-A6A6-0761547BC171}" type="slidenum">
              <a:rPr lang="en-US" smtClean="0"/>
              <a:t>27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481534-AD3B-F974-5396-7DFD596E7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079" y="2169878"/>
            <a:ext cx="5367106" cy="40253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95FCC1-242D-6C1F-7DA2-ABE85A106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817" y="2169878"/>
            <a:ext cx="5367106" cy="40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38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D483-7CAA-61E8-7DEF-5CA8AFFA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Avenues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77FD3-0EAD-0027-D64B-7E4901AC4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AB6600"/>
                </a:solidFill>
              </a:rPr>
              <a:t>Dimer system where 𝞮</a:t>
            </a:r>
            <a:r>
              <a:rPr lang="en-US" b="1" baseline="-25000" dirty="0">
                <a:solidFill>
                  <a:srgbClr val="AB6600"/>
                </a:solidFill>
              </a:rPr>
              <a:t>2,2</a:t>
            </a:r>
            <a:r>
              <a:rPr lang="en-US" b="1" dirty="0">
                <a:solidFill>
                  <a:srgbClr val="AB6600"/>
                </a:solidFill>
              </a:rPr>
              <a:t> and 𝞮</a:t>
            </a:r>
            <a:r>
              <a:rPr lang="en-US" b="1" baseline="-25000" dirty="0">
                <a:solidFill>
                  <a:srgbClr val="AB6600"/>
                </a:solidFill>
              </a:rPr>
              <a:t>2,4</a:t>
            </a:r>
            <a:r>
              <a:rPr lang="en-US" b="1" dirty="0">
                <a:solidFill>
                  <a:srgbClr val="AB6600"/>
                </a:solidFill>
              </a:rPr>
              <a:t> ≠ 0</a:t>
            </a:r>
          </a:p>
          <a:p>
            <a:pPr marL="0" indent="0">
              <a:buNone/>
            </a:pPr>
            <a:endParaRPr lang="en-US" b="1" dirty="0">
              <a:solidFill>
                <a:srgbClr val="AB66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AB66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AB66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AB66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AB66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AB66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AB660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AB66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8E0F3-89D1-4F98-9DC0-DB1B665BA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F03E0-2CEB-14E6-5004-A994A257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2339975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92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34DA-FA60-8A3B-3579-49E03A45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6FC27-7843-8EA7-D5D5-B971C0F03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2700" y="2636555"/>
            <a:ext cx="7086600" cy="158489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>
                <a:solidFill>
                  <a:srgbClr val="AB6600"/>
                </a:solidFill>
              </a:rPr>
              <a:t>Thank You!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rgbClr val="AB6600"/>
                </a:solidFill>
              </a:rPr>
              <a:t>Any Questions?</a:t>
            </a:r>
          </a:p>
          <a:p>
            <a:pPr marL="0" indent="0" algn="ctr">
              <a:buNone/>
            </a:pPr>
            <a:endParaRPr lang="en-US" sz="4400" b="1" dirty="0">
              <a:solidFill>
                <a:srgbClr val="AB6600"/>
              </a:solidFill>
            </a:endParaRPr>
          </a:p>
          <a:p>
            <a:pPr marL="0" indent="0" algn="ctr">
              <a:buNone/>
            </a:pPr>
            <a:endParaRPr lang="en-US" sz="4400" b="1" dirty="0">
              <a:solidFill>
                <a:srgbClr val="AB6600"/>
              </a:solidFill>
            </a:endParaRPr>
          </a:p>
          <a:p>
            <a:pPr algn="ctr"/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60990-EC1E-927D-9D0A-8CB3C904C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6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25BF-F9DF-9C81-4D8E-0F75E8A8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Effusion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9E26E-0AF2-A75A-8C35-E85B15261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AB6600"/>
                </a:solidFill>
              </a:rPr>
              <a:t>Overview:</a:t>
            </a:r>
          </a:p>
          <a:p>
            <a:r>
              <a:rPr lang="en-US" dirty="0"/>
              <a:t>Use modified 2D Particle-in-a-Box (P.I.B.) to model effusion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find exact thermal rate constants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AB6600"/>
                </a:solidFill>
              </a:rPr>
              <a:t>Goal:</a:t>
            </a:r>
            <a:endParaRPr lang="en-US" sz="2400" b="1" dirty="0">
              <a:solidFill>
                <a:srgbClr val="AB6600"/>
              </a:solidFill>
            </a:endParaRPr>
          </a:p>
          <a:p>
            <a:r>
              <a:rPr lang="en-US" sz="2800" dirty="0"/>
              <a:t>Compare exact results to validate ring polymer molecular dynamics (RPMD) results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/>
              <a:t>Quantum Transition State Theory (QTST)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D3560-6BB2-C6A8-5E6C-02C9F992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 descr="Effusion - Wikiwand">
            <a:extLst>
              <a:ext uri="{FF2B5EF4-FFF2-40B4-BE49-F238E27FC236}">
                <a16:creationId xmlns:a16="http://schemas.microsoft.com/office/drawing/2014/main" id="{60DB063F-152D-9C5B-2600-D5E2C7E91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72" y="4654296"/>
            <a:ext cx="3159207" cy="183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ransition-state theory | Definition &amp; Facts | Britannica">
            <a:extLst>
              <a:ext uri="{FF2B5EF4-FFF2-40B4-BE49-F238E27FC236}">
                <a16:creationId xmlns:a16="http://schemas.microsoft.com/office/drawing/2014/main" id="{B45BB334-A7A5-217F-F35D-ADA5C62E4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392" y="4654296"/>
            <a:ext cx="2923032" cy="219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058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9A13-CA65-AEE4-417C-2759C4EE0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Tunneling and Zero Point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4BDD2-02EE-84D9-9F57-49BC5650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 descr="Stability of a ball on a hill – TikZ.net">
            <a:extLst>
              <a:ext uri="{FF2B5EF4-FFF2-40B4-BE49-F238E27FC236}">
                <a16:creationId xmlns:a16="http://schemas.microsoft.com/office/drawing/2014/main" id="{FE99D2ED-DC36-395E-9CE5-54539248B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80" y="2060685"/>
            <a:ext cx="3326475" cy="222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043FF2-A6E7-DDB6-216E-5D588A95E772}"/>
              </a:ext>
            </a:extLst>
          </p:cNvPr>
          <p:cNvSpPr txBox="1"/>
          <p:nvPr/>
        </p:nvSpPr>
        <p:spPr>
          <a:xfrm>
            <a:off x="954580" y="15060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AB6600"/>
                </a:solidFill>
              </a:rPr>
              <a:t>Tunneling:</a:t>
            </a:r>
          </a:p>
        </p:txBody>
      </p:sp>
      <p:pic>
        <p:nvPicPr>
          <p:cNvPr id="1028" name="Picture 4" descr="Quantum Tunneling | Brilliant Math &amp; Science Wiki">
            <a:extLst>
              <a:ext uri="{FF2B5EF4-FFF2-40B4-BE49-F238E27FC236}">
                <a16:creationId xmlns:a16="http://schemas.microsoft.com/office/drawing/2014/main" id="{9EBD272D-F977-1C17-C6DC-DC1E01084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92" y="2150360"/>
            <a:ext cx="4465821" cy="204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E63F39-898E-E35A-E811-C42C7DF57563}"/>
              </a:ext>
            </a:extLst>
          </p:cNvPr>
          <p:cNvSpPr/>
          <p:nvPr/>
        </p:nvSpPr>
        <p:spPr>
          <a:xfrm>
            <a:off x="2105198" y="2341417"/>
            <a:ext cx="1012075" cy="235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34B4DF-46AB-5257-25FB-D8C3580131F0}"/>
              </a:ext>
            </a:extLst>
          </p:cNvPr>
          <p:cNvSpPr/>
          <p:nvPr/>
        </p:nvSpPr>
        <p:spPr>
          <a:xfrm>
            <a:off x="1370561" y="3173977"/>
            <a:ext cx="1469274" cy="235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83D7AC6-1CED-BAA8-6262-F7D2647C4533}"/>
                  </a:ext>
                </a:extLst>
              </p14:cNvPr>
              <p14:cNvContentPartPr/>
              <p14:nvPr/>
            </p14:nvContentPartPr>
            <p14:xfrm>
              <a:off x="2319087" y="3195415"/>
              <a:ext cx="91800" cy="14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83D7AC6-1CED-BAA8-6262-F7D2647C45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56087" y="3132775"/>
                <a:ext cx="217440" cy="1400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AB5623FA-BE38-D7D0-35B0-FDEFF16FBD89}"/>
              </a:ext>
            </a:extLst>
          </p:cNvPr>
          <p:cNvSpPr/>
          <p:nvPr/>
        </p:nvSpPr>
        <p:spPr>
          <a:xfrm>
            <a:off x="2839835" y="3730623"/>
            <a:ext cx="1012075" cy="235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0111DC-971F-865A-C645-E89092291327}"/>
              </a:ext>
            </a:extLst>
          </p:cNvPr>
          <p:cNvSpPr txBox="1"/>
          <p:nvPr/>
        </p:nvSpPr>
        <p:spPr>
          <a:xfrm>
            <a:off x="954233" y="47242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AB6600"/>
                </a:solidFill>
              </a:rPr>
              <a:t>Zero Point Energy: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C1105D-9228-956D-6020-8F5907B9B988}"/>
                  </a:ext>
                </a:extLst>
              </p:cNvPr>
              <p:cNvSpPr txBox="1"/>
              <p:nvPr/>
            </p:nvSpPr>
            <p:spPr>
              <a:xfrm>
                <a:off x="954233" y="5512225"/>
                <a:ext cx="642265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ΔxΔ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≈ℏ 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~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C1105D-9228-956D-6020-8F5907B9B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33" y="5512225"/>
                <a:ext cx="6422656" cy="555793"/>
              </a:xfrm>
              <a:prstGeom prst="rect">
                <a:avLst/>
              </a:prstGeom>
              <a:blipFill>
                <a:blip r:embed="rId7"/>
                <a:stretch>
                  <a:fillRect l="-395" r="-39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630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045D-29DF-FEAD-6F2A-CCBE6A4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8D441-C8B8-B110-3663-A7AEB795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31</a:t>
            </a:fld>
            <a:endParaRPr lang="en-US"/>
          </a:p>
        </p:txBody>
      </p:sp>
      <p:pic>
        <p:nvPicPr>
          <p:cNvPr id="5122" name="Picture 2" descr="Markland Research Group | Stanford University">
            <a:extLst>
              <a:ext uri="{FF2B5EF4-FFF2-40B4-BE49-F238E27FC236}">
                <a16:creationId xmlns:a16="http://schemas.microsoft.com/office/drawing/2014/main" id="{1EFEE712-4574-AD5F-09A6-49988931F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87" y="1582341"/>
            <a:ext cx="11516313" cy="369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160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1045D-29DF-FEAD-6F2A-CCBE6A4D7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8D441-C8B8-B110-3663-A7AEB795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7E1F7-1765-050B-4ADD-98C5C2758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41" y="831850"/>
            <a:ext cx="6108700" cy="5524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C04109-8C35-5451-77FA-FAC75840C7A4}"/>
              </a:ext>
            </a:extLst>
          </p:cNvPr>
          <p:cNvSpPr txBox="1"/>
          <p:nvPr/>
        </p:nvSpPr>
        <p:spPr>
          <a:xfrm>
            <a:off x="496957" y="5121037"/>
            <a:ext cx="262393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Chandler, D. </a:t>
            </a:r>
            <a:r>
              <a:rPr lang="en-US" sz="1400" dirty="0" err="1">
                <a:solidFill>
                  <a:schemeClr val="accent3"/>
                </a:solidFill>
              </a:rPr>
              <a:t>Wolynes</a:t>
            </a:r>
            <a:r>
              <a:rPr lang="en-US" sz="1400" dirty="0">
                <a:solidFill>
                  <a:schemeClr val="accent3"/>
                </a:solidFill>
              </a:rPr>
              <a:t>, P.G. </a:t>
            </a:r>
            <a:r>
              <a:rPr lang="en-US" sz="1400" i="0" dirty="0">
                <a:solidFill>
                  <a:schemeClr val="accent3"/>
                </a:solidFill>
                <a:effectLst/>
              </a:rPr>
              <a:t>Exploiting the isomorphism between quantum theory and classical statistical mechanics of polyatomic fluids.</a:t>
            </a:r>
          </a:p>
          <a:p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i="1" dirty="0">
                <a:solidFill>
                  <a:schemeClr val="accent3"/>
                </a:solidFill>
                <a:effectLst/>
              </a:rPr>
              <a:t>J. Chem. Phys.</a:t>
            </a:r>
            <a:r>
              <a:rPr lang="en-US" sz="1400" i="0" dirty="0">
                <a:solidFill>
                  <a:schemeClr val="accent3"/>
                </a:solidFill>
                <a:effectLst/>
              </a:rPr>
              <a:t> 74, 4078–4095 (1981)</a:t>
            </a:r>
            <a:endParaRPr lang="en-US"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554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857A9-2ABD-2C5B-0C9E-78804B513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7F4CF-10BE-5418-3534-B14E39B78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Describes a statistical relationship between quantities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10DDA5-8779-044A-45D8-C2DF2BF0D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33</a:t>
            </a:fld>
            <a:endParaRPr lang="en-US"/>
          </a:p>
        </p:txBody>
      </p:sp>
      <p:pic>
        <p:nvPicPr>
          <p:cNvPr id="3074" name="Picture 2" descr="Correlation: Meaning, Types, Examples &amp; Coefficient">
            <a:extLst>
              <a:ext uri="{FF2B5EF4-FFF2-40B4-BE49-F238E27FC236}">
                <a16:creationId xmlns:a16="http://schemas.microsoft.com/office/drawing/2014/main" id="{F545E1E1-4C75-8456-9715-78190E255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458244"/>
            <a:ext cx="60960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52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A86A-FBAB-DD5C-D0A1-A04424F60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Kinetics with Correlation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8A94B-6191-C1F3-B5F2-D18DCBAC8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AB6600"/>
                </a:solidFill>
              </a:rPr>
              <a:t>Flux: Number of particles per unit time through a point, x = 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82196-2DD3-8297-02C6-CD9648E5A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1E35A-800F-30D7-C020-B6095B71F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576" y="2607292"/>
            <a:ext cx="5532120" cy="1147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2A4DB3-EC36-7EB4-8F53-A41248D05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161" y="3933893"/>
            <a:ext cx="8625678" cy="106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982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B406-7F1B-3304-DECF-F043C129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Distribution Function, g(r)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C07CA-9D3F-9F21-7D5B-BD0E894A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35</a:t>
            </a:fld>
            <a:endParaRPr lang="en-US"/>
          </a:p>
        </p:txBody>
      </p:sp>
      <p:pic>
        <p:nvPicPr>
          <p:cNvPr id="2050" name="Picture 2" descr="Radial distribution function - Wikipedia">
            <a:extLst>
              <a:ext uri="{FF2B5EF4-FFF2-40B4-BE49-F238E27FC236}">
                <a16:creationId xmlns:a16="http://schemas.microsoft.com/office/drawing/2014/main" id="{72A68F43-7A77-5554-5D34-37E61CA2E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4558620" cy="439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olecular Simulation/Radial Distribution Functions - Wikibooks, open books  for an open world">
            <a:extLst>
              <a:ext uri="{FF2B5EF4-FFF2-40B4-BE49-F238E27FC236}">
                <a16:creationId xmlns:a16="http://schemas.microsoft.com/office/drawing/2014/main" id="{6B674034-3EEB-ED3C-E848-2D2B4239C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70737"/>
            <a:ext cx="5118348" cy="386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790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4ADB3-381B-66AE-0107-7E161EBF4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Likos</a:t>
            </a:r>
            <a:r>
              <a:rPr lang="en-US" dirty="0"/>
              <a:t> Phase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EEB14-DB27-D06E-E5AA-D99A0780F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6FFFA-0029-7B8A-61ED-A4E2F1192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006" y="1480930"/>
            <a:ext cx="4465679" cy="524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14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A7437-F64C-C130-06EB-6DC7B793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Langevin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D89F2-E0CE-E724-B278-C46FD803E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/>
              <a:t>Langevin therm</a:t>
            </a:r>
            <a:r>
              <a:rPr lang="en-US" dirty="0"/>
              <a:t>ostat maintains temperature by modifying Newton’s Eqns. of motion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61E6E-F874-AD61-A38A-FCD21120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1F313-E981-CC2E-FAAC-6EB49731D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209" y="2698339"/>
            <a:ext cx="7489581" cy="20689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E1381B-B397-74E4-B01E-7A9FA4E1C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679028"/>
            <a:ext cx="3808557" cy="17978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01C650-90F2-9081-6521-36276E8A8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537" y="5065324"/>
            <a:ext cx="4401681" cy="91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16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F8785-23B9-EDA6-10C9-FB26AFB7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Tangent Construction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A82D4F-F006-41E8-8101-41955ED1B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1343"/>
            <a:ext cx="5529175" cy="43443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C1D47-3366-8330-29D6-DF06739E5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A28801-B1A0-ADED-2D60-69C35B4050B6}"/>
                  </a:ext>
                </a:extLst>
              </p:cNvPr>
              <p:cNvSpPr txBox="1"/>
              <p:nvPr/>
            </p:nvSpPr>
            <p:spPr>
              <a:xfrm>
                <a:off x="6892870" y="2753140"/>
                <a:ext cx="4051686" cy="532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𝐸𝑞𝑢𝑎𝑙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𝑆𝑙𝑜𝑝𝑒𝑠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A28801-B1A0-ADED-2D60-69C35B405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870" y="2753140"/>
                <a:ext cx="4051686" cy="532582"/>
              </a:xfrm>
              <a:prstGeom prst="rect">
                <a:avLst/>
              </a:prstGeom>
              <a:blipFill>
                <a:blip r:embed="rId3"/>
                <a:stretch>
                  <a:fillRect l="-625" t="-2326" r="-1562"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85BEF-C635-F439-55FC-372C6F06765B}"/>
                  </a:ext>
                </a:extLst>
              </p:cNvPr>
              <p:cNvSpPr txBox="1"/>
              <p:nvPr/>
            </p:nvSpPr>
            <p:spPr>
              <a:xfrm>
                <a:off x="7501915" y="4133498"/>
                <a:ext cx="28335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𝐸𝑞𝑢𝑎𝑙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𝐼𝑛𝑡𝑒𝑟𝑐𝑒𝑝𝑡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585BEF-C635-F439-55FC-372C6F067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915" y="4133498"/>
                <a:ext cx="2833596" cy="276999"/>
              </a:xfrm>
              <a:prstGeom prst="rect">
                <a:avLst/>
              </a:prstGeom>
              <a:blipFill>
                <a:blip r:embed="rId4"/>
                <a:stretch>
                  <a:fillRect l="-1339" t="-8696" r="-223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6AF78-FA0F-459A-0924-DE959CEB2F41}"/>
                  </a:ext>
                </a:extLst>
              </p:cNvPr>
              <p:cNvSpPr txBox="1"/>
              <p:nvPr/>
            </p:nvSpPr>
            <p:spPr>
              <a:xfrm>
                <a:off x="8303192" y="3467001"/>
                <a:ext cx="1231043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F6AF78-FA0F-459A-0924-DE959CEB2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192" y="3467001"/>
                <a:ext cx="1231043" cy="516745"/>
              </a:xfrm>
              <a:prstGeom prst="rect">
                <a:avLst/>
              </a:prstGeom>
              <a:blipFill>
                <a:blip r:embed="rId5"/>
                <a:stretch>
                  <a:fillRect l="-4082" t="-2439" r="-3061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71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40FA-7E44-6C7C-EB9E-A22384B44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Coexistence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4A6A2C-309D-04C6-8690-189CBC6EBB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AB6600"/>
                    </a:solidFill>
                  </a:rPr>
                  <a:t>Determine coexistence by the following: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0=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 − 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baseline="-25000" dirty="0"/>
                  <a:t> </a:t>
                </a:r>
                <a:r>
                  <a:rPr lang="en-US" dirty="0"/>
                  <a:t>is the work necessary to introduce a new lattice site</a:t>
                </a:r>
                <a:endParaRPr lang="en-US" baseline="-25000" dirty="0"/>
              </a:p>
              <a:p>
                <a:r>
                  <a:rPr lang="en-US" dirty="0"/>
                  <a:t>All other quantities are constrained by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leading to the expression above (Note: </a:t>
                </a:r>
                <a:r>
                  <a:rPr lang="en-US" dirty="0">
                    <a:solidFill>
                      <a:srgbClr val="70AD47"/>
                    </a:solidFill>
                  </a:rPr>
                  <a:t>{N, V, T} Ensemble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AB6600"/>
                    </a:solidFill>
                  </a:rPr>
                  <a:t>Methods of Acquisition:</a:t>
                </a:r>
              </a:p>
              <a:p>
                <a:pPr lvl="1"/>
                <a:r>
                  <a:rPr lang="en-US" dirty="0"/>
                  <a:t>Density Functional Theory (DFT)</a:t>
                </a:r>
                <a:r>
                  <a:rPr lang="en-US" dirty="0">
                    <a:sym typeface="Wingdings" pitchFamily="2" charset="2"/>
                  </a:rPr>
                  <a:t> F(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 err="1"/>
                  <a:t>Widom</a:t>
                </a:r>
                <a:r>
                  <a:rPr lang="en-US" dirty="0"/>
                  <a:t> Insertion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LAMMPS logfile </a:t>
                </a:r>
                <a:r>
                  <a:rPr lang="en-US" dirty="0">
                    <a:sym typeface="Wingdings" pitchFamily="2" charset="2"/>
                  </a:rPr>
                  <a:t> P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sty m:val="p"/>
                      </m:rPr>
                      <a:rPr lang="en-US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4A6A2C-309D-04C6-8690-189CBC6EBB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4CDA1-8064-DE65-2F0F-1009A580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37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25BF-F9DF-9C81-4D8E-0F75E8A8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68D25B-8E5B-7D55-6A0A-00E5DD1C7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2205" y="2052918"/>
            <a:ext cx="9547589" cy="31525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D3560-6BB2-C6A8-5E6C-02C9F992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57D49-E31F-CF0C-4D8D-59B46ECE1F49}"/>
              </a:ext>
            </a:extLst>
          </p:cNvPr>
          <p:cNvSpPr txBox="1"/>
          <p:nvPr/>
        </p:nvSpPr>
        <p:spPr>
          <a:xfrm>
            <a:off x="426944" y="5615582"/>
            <a:ext cx="60982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 err="1">
                <a:solidFill>
                  <a:schemeClr val="accent3"/>
                </a:solidFill>
                <a:effectLst/>
                <a:cs typeface="Calibri" panose="020F0502020204030204" pitchFamily="34" charset="0"/>
              </a:rPr>
              <a:t>Sigurðarson</a:t>
            </a:r>
            <a:r>
              <a:rPr lang="en-US" sz="1800" dirty="0">
                <a:solidFill>
                  <a:schemeClr val="accent3"/>
                </a:solidFill>
              </a:rPr>
              <a:t>, </a:t>
            </a:r>
            <a:r>
              <a:rPr lang="en-US" dirty="0">
                <a:solidFill>
                  <a:schemeClr val="accent3"/>
                </a:solidFill>
              </a:rPr>
              <a:t>A</a:t>
            </a:r>
            <a:r>
              <a:rPr lang="en-US" sz="1800" dirty="0">
                <a:solidFill>
                  <a:schemeClr val="accent3"/>
                </a:solidFill>
              </a:rPr>
              <a:t>.</a:t>
            </a:r>
            <a:r>
              <a:rPr lang="en-US" dirty="0">
                <a:solidFill>
                  <a:schemeClr val="accent3"/>
                </a:solidFill>
              </a:rPr>
              <a:t>E</a:t>
            </a:r>
            <a:r>
              <a:rPr lang="en-US" sz="1800" dirty="0">
                <a:solidFill>
                  <a:schemeClr val="accent3"/>
                </a:solidFill>
              </a:rPr>
              <a:t>. </a:t>
            </a:r>
            <a:r>
              <a:rPr lang="en-US" dirty="0">
                <a:solidFill>
                  <a:schemeClr val="accent3"/>
                </a:solidFill>
              </a:rPr>
              <a:t>Calculation of the Quantum Mechanical Effusion Rate out of a 2D Box</a:t>
            </a:r>
            <a:r>
              <a:rPr lang="en-US" sz="1800" dirty="0">
                <a:solidFill>
                  <a:schemeClr val="accent3"/>
                </a:solidFill>
              </a:rPr>
              <a:t>. BSc. Dissertation, </a:t>
            </a:r>
            <a:r>
              <a:rPr lang="en-US" sz="1800" dirty="0">
                <a:solidFill>
                  <a:schemeClr val="accent3"/>
                </a:solidFill>
                <a:effectLst/>
              </a:rPr>
              <a:t>School of Engineering and Natural Sciences University of Iceland</a:t>
            </a:r>
            <a:r>
              <a:rPr lang="en-US" sz="1800" dirty="0">
                <a:solidFill>
                  <a:schemeClr val="accent3"/>
                </a:solidFill>
              </a:rPr>
              <a:t>, 2021.</a:t>
            </a:r>
          </a:p>
        </p:txBody>
      </p:sp>
    </p:spTree>
    <p:extLst>
      <p:ext uri="{BB962C8B-B14F-4D97-AF65-F5344CB8AC3E}">
        <p14:creationId xmlns:p14="http://schemas.microsoft.com/office/powerpoint/2010/main" val="3691222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4D0A5-32D6-42C5-F87A-B017DD2CC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Mladek</a:t>
            </a:r>
            <a:r>
              <a:rPr lang="en-US" dirty="0"/>
              <a:t> Phase Diagram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FC3C5-C772-68FD-313A-1BD73700A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D59E0-7AFF-6D93-6058-C05DBECF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31" y="1401417"/>
            <a:ext cx="4576969" cy="5112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B2250-C5A5-38B5-610A-456505001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738" y="1833662"/>
            <a:ext cx="6114062" cy="424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25BF-F9DF-9C81-4D8E-0F75E8A8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68D25B-8E5B-7D55-6A0A-00E5DD1C7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5864" y="2291917"/>
            <a:ext cx="9547589" cy="31525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D3560-6BB2-C6A8-5E6C-02C9F992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F1E1E7-010A-5F21-704B-808EA7E75A7E}"/>
              </a:ext>
            </a:extLst>
          </p:cNvPr>
          <p:cNvSpPr/>
          <p:nvPr/>
        </p:nvSpPr>
        <p:spPr>
          <a:xfrm>
            <a:off x="6095999" y="2214282"/>
            <a:ext cx="6409765" cy="3230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99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25BF-F9DF-9C81-4D8E-0F75E8A8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D3560-6BB2-C6A8-5E6C-02C9F992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6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DAB42A-9ACB-0CE3-DB12-17FFEA55A9E4}"/>
              </a:ext>
            </a:extLst>
          </p:cNvPr>
          <p:cNvSpPr/>
          <p:nvPr/>
        </p:nvSpPr>
        <p:spPr>
          <a:xfrm>
            <a:off x="4092389" y="2296551"/>
            <a:ext cx="4002741" cy="32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36D101-60E5-2C84-09DC-51DCCA846036}"/>
              </a:ext>
            </a:extLst>
          </p:cNvPr>
          <p:cNvSpPr/>
          <p:nvPr/>
        </p:nvSpPr>
        <p:spPr>
          <a:xfrm>
            <a:off x="4407832" y="2635623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A7A7BA-5D7E-C75D-1CD2-46C8D98D2020}"/>
              </a:ext>
            </a:extLst>
          </p:cNvPr>
          <p:cNvSpPr/>
          <p:nvPr/>
        </p:nvSpPr>
        <p:spPr>
          <a:xfrm>
            <a:off x="5002865" y="2635622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8CFF6A4-42C7-F5A8-84A9-DE280E1417DA}"/>
              </a:ext>
            </a:extLst>
          </p:cNvPr>
          <p:cNvSpPr/>
          <p:nvPr/>
        </p:nvSpPr>
        <p:spPr>
          <a:xfrm>
            <a:off x="5639920" y="2635622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D369E3-0965-3574-8339-15831416F336}"/>
              </a:ext>
            </a:extLst>
          </p:cNvPr>
          <p:cNvSpPr/>
          <p:nvPr/>
        </p:nvSpPr>
        <p:spPr>
          <a:xfrm>
            <a:off x="6270811" y="2635622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126C28-FF46-6DBA-83DB-940644448732}"/>
              </a:ext>
            </a:extLst>
          </p:cNvPr>
          <p:cNvSpPr/>
          <p:nvPr/>
        </p:nvSpPr>
        <p:spPr>
          <a:xfrm>
            <a:off x="6970621" y="2635621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52F2DC-F92B-A688-B384-8C8D2253CDA5}"/>
              </a:ext>
            </a:extLst>
          </p:cNvPr>
          <p:cNvSpPr/>
          <p:nvPr/>
        </p:nvSpPr>
        <p:spPr>
          <a:xfrm>
            <a:off x="7664265" y="2635622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B15CF4F-EF2D-DE71-DB75-125A181DF6F9}"/>
              </a:ext>
            </a:extLst>
          </p:cNvPr>
          <p:cNvSpPr/>
          <p:nvPr/>
        </p:nvSpPr>
        <p:spPr>
          <a:xfrm>
            <a:off x="4407832" y="3138020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DA2059F-7653-FBEF-29C1-ABD06611FB0D}"/>
              </a:ext>
            </a:extLst>
          </p:cNvPr>
          <p:cNvSpPr/>
          <p:nvPr/>
        </p:nvSpPr>
        <p:spPr>
          <a:xfrm>
            <a:off x="5002865" y="313801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792E26F-5742-B41C-2063-1E1A3962E815}"/>
              </a:ext>
            </a:extLst>
          </p:cNvPr>
          <p:cNvSpPr/>
          <p:nvPr/>
        </p:nvSpPr>
        <p:spPr>
          <a:xfrm>
            <a:off x="5639920" y="313801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C99A917-36DD-44C4-53A5-BD5FD5655597}"/>
              </a:ext>
            </a:extLst>
          </p:cNvPr>
          <p:cNvSpPr/>
          <p:nvPr/>
        </p:nvSpPr>
        <p:spPr>
          <a:xfrm>
            <a:off x="6270811" y="313801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4A4E7E7-5EDC-C9C2-3034-F8574F8BAD65}"/>
              </a:ext>
            </a:extLst>
          </p:cNvPr>
          <p:cNvSpPr/>
          <p:nvPr/>
        </p:nvSpPr>
        <p:spPr>
          <a:xfrm>
            <a:off x="6970621" y="3138018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7C71536-0B70-C256-03DF-35B5B382DD68}"/>
              </a:ext>
            </a:extLst>
          </p:cNvPr>
          <p:cNvSpPr/>
          <p:nvPr/>
        </p:nvSpPr>
        <p:spPr>
          <a:xfrm>
            <a:off x="7664265" y="313801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E18D0FF-EBDC-F784-EC79-F9C63751872F}"/>
              </a:ext>
            </a:extLst>
          </p:cNvPr>
          <p:cNvSpPr/>
          <p:nvPr/>
        </p:nvSpPr>
        <p:spPr>
          <a:xfrm>
            <a:off x="4407832" y="3598487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4852DBA-CF3D-4991-9AD9-0AD3EFFD4404}"/>
              </a:ext>
            </a:extLst>
          </p:cNvPr>
          <p:cNvSpPr/>
          <p:nvPr/>
        </p:nvSpPr>
        <p:spPr>
          <a:xfrm>
            <a:off x="5002865" y="3598486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860E821-EB62-1814-E508-FFA7882289E6}"/>
              </a:ext>
            </a:extLst>
          </p:cNvPr>
          <p:cNvSpPr/>
          <p:nvPr/>
        </p:nvSpPr>
        <p:spPr>
          <a:xfrm>
            <a:off x="5639920" y="3598486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0BFD44E-FE41-743F-B6C4-8C9402665715}"/>
              </a:ext>
            </a:extLst>
          </p:cNvPr>
          <p:cNvSpPr/>
          <p:nvPr/>
        </p:nvSpPr>
        <p:spPr>
          <a:xfrm>
            <a:off x="6270811" y="3598486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8198BEF-43A7-9FD9-1CE5-5193C5209992}"/>
              </a:ext>
            </a:extLst>
          </p:cNvPr>
          <p:cNvSpPr/>
          <p:nvPr/>
        </p:nvSpPr>
        <p:spPr>
          <a:xfrm>
            <a:off x="6970621" y="359848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D756CEF-6800-DF34-0F90-3BBFB90D92B4}"/>
              </a:ext>
            </a:extLst>
          </p:cNvPr>
          <p:cNvSpPr/>
          <p:nvPr/>
        </p:nvSpPr>
        <p:spPr>
          <a:xfrm>
            <a:off x="7664265" y="3598486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CE1B671-8AE7-6484-6816-B92C630C315F}"/>
              </a:ext>
            </a:extLst>
          </p:cNvPr>
          <p:cNvSpPr/>
          <p:nvPr/>
        </p:nvSpPr>
        <p:spPr>
          <a:xfrm>
            <a:off x="4402231" y="4102940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9A32ADF-7753-8E4A-18FF-00001F41451A}"/>
              </a:ext>
            </a:extLst>
          </p:cNvPr>
          <p:cNvSpPr/>
          <p:nvPr/>
        </p:nvSpPr>
        <p:spPr>
          <a:xfrm>
            <a:off x="4997264" y="410293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21C24FA-CCF3-256F-7F72-7909BD2BB13E}"/>
              </a:ext>
            </a:extLst>
          </p:cNvPr>
          <p:cNvSpPr/>
          <p:nvPr/>
        </p:nvSpPr>
        <p:spPr>
          <a:xfrm>
            <a:off x="5634319" y="410293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BBE0ECC-0718-0D1B-7B91-767C57CF89A1}"/>
              </a:ext>
            </a:extLst>
          </p:cNvPr>
          <p:cNvSpPr/>
          <p:nvPr/>
        </p:nvSpPr>
        <p:spPr>
          <a:xfrm>
            <a:off x="6265210" y="410293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9ED17A7-7DA4-A8A2-889B-4D52E21FE09D}"/>
              </a:ext>
            </a:extLst>
          </p:cNvPr>
          <p:cNvSpPr/>
          <p:nvPr/>
        </p:nvSpPr>
        <p:spPr>
          <a:xfrm>
            <a:off x="6965020" y="4102938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081D684-757F-F496-9158-46E3D856A2AE}"/>
              </a:ext>
            </a:extLst>
          </p:cNvPr>
          <p:cNvSpPr/>
          <p:nvPr/>
        </p:nvSpPr>
        <p:spPr>
          <a:xfrm>
            <a:off x="7658664" y="4102939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30C6419-C28A-6118-8213-EBF46D8E9E74}"/>
              </a:ext>
            </a:extLst>
          </p:cNvPr>
          <p:cNvSpPr/>
          <p:nvPr/>
        </p:nvSpPr>
        <p:spPr>
          <a:xfrm>
            <a:off x="4402231" y="459580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FD28463-60A6-9E72-60FE-634C735D77B7}"/>
              </a:ext>
            </a:extLst>
          </p:cNvPr>
          <p:cNvSpPr/>
          <p:nvPr/>
        </p:nvSpPr>
        <p:spPr>
          <a:xfrm>
            <a:off x="4997264" y="459580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DE63EB9-39DE-8D58-211B-197B8C2E0C0B}"/>
              </a:ext>
            </a:extLst>
          </p:cNvPr>
          <p:cNvSpPr/>
          <p:nvPr/>
        </p:nvSpPr>
        <p:spPr>
          <a:xfrm>
            <a:off x="5634319" y="459580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B3CF909-CA98-1509-76FE-7159BF541201}"/>
              </a:ext>
            </a:extLst>
          </p:cNvPr>
          <p:cNvSpPr/>
          <p:nvPr/>
        </p:nvSpPr>
        <p:spPr>
          <a:xfrm>
            <a:off x="6265210" y="459580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DD9FB0C-E5FD-19AF-6BB7-3C329BD41EFE}"/>
              </a:ext>
            </a:extLst>
          </p:cNvPr>
          <p:cNvSpPr/>
          <p:nvPr/>
        </p:nvSpPr>
        <p:spPr>
          <a:xfrm>
            <a:off x="6965020" y="4595803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1C2F524-801F-E3D3-8A0B-3AC5B7CE6276}"/>
              </a:ext>
            </a:extLst>
          </p:cNvPr>
          <p:cNvSpPr/>
          <p:nvPr/>
        </p:nvSpPr>
        <p:spPr>
          <a:xfrm>
            <a:off x="7658664" y="459580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8D066A0-9912-F2BC-FB94-C5A71A19CE10}"/>
              </a:ext>
            </a:extLst>
          </p:cNvPr>
          <p:cNvSpPr/>
          <p:nvPr/>
        </p:nvSpPr>
        <p:spPr>
          <a:xfrm>
            <a:off x="4402231" y="5030966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258230F-3F6D-8EC4-8321-481D16724578}"/>
              </a:ext>
            </a:extLst>
          </p:cNvPr>
          <p:cNvSpPr/>
          <p:nvPr/>
        </p:nvSpPr>
        <p:spPr>
          <a:xfrm>
            <a:off x="4997264" y="503096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D2A904A-CAC1-3DDE-87F1-63D3D50C8246}"/>
              </a:ext>
            </a:extLst>
          </p:cNvPr>
          <p:cNvSpPr/>
          <p:nvPr/>
        </p:nvSpPr>
        <p:spPr>
          <a:xfrm>
            <a:off x="5634319" y="503096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C150645-E81C-2410-0AEC-1F2CBC8A619B}"/>
              </a:ext>
            </a:extLst>
          </p:cNvPr>
          <p:cNvSpPr/>
          <p:nvPr/>
        </p:nvSpPr>
        <p:spPr>
          <a:xfrm>
            <a:off x="6265210" y="503096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74E2AA5-7A0D-568E-3D0F-36C57C990BE3}"/>
              </a:ext>
            </a:extLst>
          </p:cNvPr>
          <p:cNvSpPr/>
          <p:nvPr/>
        </p:nvSpPr>
        <p:spPr>
          <a:xfrm>
            <a:off x="6965020" y="5030964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086EFD2-464B-C5AB-A134-841EF54AF240}"/>
              </a:ext>
            </a:extLst>
          </p:cNvPr>
          <p:cNvSpPr/>
          <p:nvPr/>
        </p:nvSpPr>
        <p:spPr>
          <a:xfrm>
            <a:off x="7658664" y="5030965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39C0D-8421-346F-19B3-DE525A11F28F}"/>
              </a:ext>
            </a:extLst>
          </p:cNvPr>
          <p:cNvSpPr txBox="1"/>
          <p:nvPr/>
        </p:nvSpPr>
        <p:spPr>
          <a:xfrm>
            <a:off x="4139291" y="5978633"/>
            <a:ext cx="390893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Walls 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lang="el-GR" sz="2400" dirty="0">
                <a:solidFill>
                  <a:srgbClr val="FF0000"/>
                </a:solidFill>
              </a:rPr>
              <a:t>ψ</a:t>
            </a:r>
            <a:r>
              <a:rPr lang="en-US" sz="2400" dirty="0">
                <a:solidFill>
                  <a:srgbClr val="FF0000"/>
                </a:solidFill>
              </a:rPr>
              <a:t> = 0</a:t>
            </a:r>
          </a:p>
          <a:p>
            <a:pPr algn="ctr"/>
            <a:r>
              <a:rPr lang="en-US" sz="2400" dirty="0"/>
              <a:t>Inside the Box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l-GR" sz="2400" dirty="0"/>
              <a:t>ψ</a:t>
            </a:r>
            <a:r>
              <a:rPr lang="en-US" sz="2400" dirty="0"/>
              <a:t> ≠ 0</a:t>
            </a:r>
          </a:p>
        </p:txBody>
      </p:sp>
    </p:spTree>
    <p:extLst>
      <p:ext uri="{BB962C8B-B14F-4D97-AF65-F5344CB8AC3E}">
        <p14:creationId xmlns:p14="http://schemas.microsoft.com/office/powerpoint/2010/main" val="1195571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7041-4737-270E-2600-831C74CA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F6D0C2-BD66-CA3C-B404-2058833C21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Construct Hamiltonian Matrix</a:t>
                </a:r>
              </a:p>
              <a:p>
                <a:r>
                  <a:rPr lang="en-US" dirty="0"/>
                  <a:t>Solve Time-Independent Schrödinger Equation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</m:oMath>
                </a14:m>
                <a:r>
                  <a:rPr lang="el-GR" dirty="0"/>
                  <a:t>ψ</a:t>
                </a:r>
                <a:r>
                  <a:rPr lang="en-US" dirty="0"/>
                  <a:t> =E</a:t>
                </a:r>
                <a:r>
                  <a:rPr lang="el-GR" dirty="0"/>
                  <a:t>ψ</a:t>
                </a:r>
                <a:r>
                  <a:rPr lang="en-US" dirty="0"/>
                  <a:t>)  at each point in the box</a:t>
                </a:r>
              </a:p>
              <a:p>
                <a:r>
                  <a:rPr lang="en-US" dirty="0"/>
                  <a:t>Return eigenvalues and eigenvectors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F6D0C2-BD66-CA3C-B404-2058833C21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2FCA8-7B91-6E76-1337-C00C281A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07FBE7-1C0A-FC99-4D11-8ADF0955758D}"/>
              </a:ext>
            </a:extLst>
          </p:cNvPr>
          <p:cNvSpPr/>
          <p:nvPr/>
        </p:nvSpPr>
        <p:spPr>
          <a:xfrm>
            <a:off x="1847512" y="4610727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C35CD7-C993-20BD-AA6C-418458792D04}"/>
              </a:ext>
            </a:extLst>
          </p:cNvPr>
          <p:cNvSpPr/>
          <p:nvPr/>
        </p:nvSpPr>
        <p:spPr>
          <a:xfrm>
            <a:off x="2392206" y="4610727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F432FDA-6633-BE7D-A3B7-F322D9FDDA23}"/>
              </a:ext>
            </a:extLst>
          </p:cNvPr>
          <p:cNvSpPr/>
          <p:nvPr/>
        </p:nvSpPr>
        <p:spPr>
          <a:xfrm>
            <a:off x="2936900" y="4610727"/>
            <a:ext cx="125506" cy="13447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BC37587C-6DD6-1CF2-C395-67A3F6B71F99}"/>
              </a:ext>
            </a:extLst>
          </p:cNvPr>
          <p:cNvSpPr/>
          <p:nvPr/>
        </p:nvSpPr>
        <p:spPr>
          <a:xfrm>
            <a:off x="1710352" y="4490510"/>
            <a:ext cx="146304" cy="37490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C5774BAE-18E5-B04E-2780-CD9F4097C431}"/>
              </a:ext>
            </a:extLst>
          </p:cNvPr>
          <p:cNvSpPr/>
          <p:nvPr/>
        </p:nvSpPr>
        <p:spPr>
          <a:xfrm rot="10800000">
            <a:off x="3168031" y="4490510"/>
            <a:ext cx="146304" cy="374904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F4DD849-74A6-1DAC-1F5D-51883A7839E9}"/>
              </a:ext>
            </a:extLst>
          </p:cNvPr>
          <p:cNvSpPr/>
          <p:nvPr/>
        </p:nvSpPr>
        <p:spPr>
          <a:xfrm>
            <a:off x="3752668" y="4416678"/>
            <a:ext cx="2060344" cy="65756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7988A3-6BCF-9399-47FE-EB8C88B0A811}"/>
              </a:ext>
            </a:extLst>
          </p:cNvPr>
          <p:cNvSpPr txBox="1"/>
          <p:nvPr/>
        </p:nvSpPr>
        <p:spPr>
          <a:xfrm>
            <a:off x="3811637" y="4536999"/>
            <a:ext cx="189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Apply weights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9D9578-EBCC-9E82-0938-DE8EA60EB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519" y="3642165"/>
            <a:ext cx="3517900" cy="215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6D59DC-2ADF-45CC-204E-A3C1AFB19014}"/>
                  </a:ext>
                </a:extLst>
              </p:cNvPr>
              <p:cNvSpPr txBox="1"/>
              <p:nvPr/>
            </p:nvSpPr>
            <p:spPr>
              <a:xfrm>
                <a:off x="10007507" y="4610727"/>
                <a:ext cx="1138645" cy="4318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B6D59DC-2ADF-45CC-204E-A3C1AFB19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507" y="4610727"/>
                <a:ext cx="1138645" cy="431849"/>
              </a:xfrm>
              <a:prstGeom prst="rect">
                <a:avLst/>
              </a:prstGeom>
              <a:blipFill>
                <a:blip r:embed="rId5"/>
                <a:stretch>
                  <a:fillRect l="-555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103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EFB68-DDFF-003A-BAE6-CC7D8AF47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387"/>
            <a:ext cx="10515600" cy="1325563"/>
          </a:xfrm>
        </p:spPr>
        <p:txBody>
          <a:bodyPr/>
          <a:lstStyle/>
          <a:p>
            <a:r>
              <a:rPr lang="en-US" dirty="0" err="1"/>
              <a:t>P.I.B.in</a:t>
            </a:r>
            <a:r>
              <a:rPr lang="en-US" dirty="0"/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TIXGeneral-Regular"/>
              </a:rPr>
              <a:t>ℝ</a:t>
            </a:r>
            <a:r>
              <a:rPr lang="en-US" baseline="30000" dirty="0">
                <a:solidFill>
                  <a:srgbClr val="000000"/>
                </a:solidFill>
                <a:latin typeface="STIXGeneral-Regular"/>
              </a:rPr>
              <a:t>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8D8798-F07C-BF70-E58B-358B44C3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8</a:t>
            </a:fld>
            <a:endParaRPr lang="en-US"/>
          </a:p>
        </p:txBody>
      </p:sp>
      <p:sp>
        <p:nvSpPr>
          <p:cNvPr id="14" name="AutoShape 2" descr="{\displaystyle \Psi }">
            <a:extLst>
              <a:ext uri="{FF2B5EF4-FFF2-40B4-BE49-F238E27FC236}">
                <a16:creationId xmlns:a16="http://schemas.microsoft.com/office/drawing/2014/main" id="{7CC13D53-C374-FEC4-3454-2299F1E6F4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45308" y="26162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1D9EF-1922-C465-ACE3-1D4176F6F378}"/>
              </a:ext>
            </a:extLst>
          </p:cNvPr>
          <p:cNvSpPr txBox="1"/>
          <p:nvPr/>
        </p:nvSpPr>
        <p:spPr>
          <a:xfrm>
            <a:off x="4881772" y="5113589"/>
            <a:ext cx="17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Inc. # of Points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CA9E9CF-BCD1-C1F6-F1D7-ABB360AB3F2D}"/>
              </a:ext>
            </a:extLst>
          </p:cNvPr>
          <p:cNvSpPr/>
          <p:nvPr/>
        </p:nvSpPr>
        <p:spPr>
          <a:xfrm>
            <a:off x="4589583" y="2441048"/>
            <a:ext cx="2216250" cy="65530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B660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ECEC14-9440-F8D4-E32D-6864BB59D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26" y="1134634"/>
            <a:ext cx="3750288" cy="28127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6C00519-2A52-A832-90E6-187F2101F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03" y="3914477"/>
            <a:ext cx="3720181" cy="2790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0E6FE8-D1CD-C7D2-7EEC-9E837D56B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232" y="1010819"/>
            <a:ext cx="3871544" cy="2903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14807-6E98-1C51-AF87-7D2626067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7488" y="3891897"/>
            <a:ext cx="3750288" cy="28127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6A2FB0-6570-9809-006C-381DE2140467}"/>
              </a:ext>
            </a:extLst>
          </p:cNvPr>
          <p:cNvSpPr txBox="1"/>
          <p:nvPr/>
        </p:nvSpPr>
        <p:spPr>
          <a:xfrm>
            <a:off x="4881771" y="2584033"/>
            <a:ext cx="1749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Inc. # of Points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45C11DF-E760-8D84-3548-D55FCD4DF5BC}"/>
              </a:ext>
            </a:extLst>
          </p:cNvPr>
          <p:cNvSpPr/>
          <p:nvPr/>
        </p:nvSpPr>
        <p:spPr>
          <a:xfrm>
            <a:off x="4650211" y="4981893"/>
            <a:ext cx="2216250" cy="65530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B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17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90215-5682-21AC-AB96-6BB85975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P.I.B.in</a:t>
            </a:r>
            <a:r>
              <a:rPr lang="en-US" dirty="0"/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STIXGeneral-Regular"/>
              </a:rPr>
              <a:t>ℝ</a:t>
            </a:r>
            <a:r>
              <a:rPr lang="en-US" b="0" i="0" u="none" strike="noStrike" baseline="30000" dirty="0">
                <a:solidFill>
                  <a:srgbClr val="000000"/>
                </a:solidFill>
                <a:effectLst/>
                <a:latin typeface="STIXGeneral-Regular"/>
              </a:rPr>
              <a:t>2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92E82B-6125-43EA-00BA-8F8800AEC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713" y="1445201"/>
            <a:ext cx="5290131" cy="39675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B2917-7BED-5350-56C4-87F57169B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9D9B0-AFD0-F64E-A6A6-0761547BC171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16AC01-F5E6-1A9C-3BD6-A98FDA7BF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748" y="1445201"/>
            <a:ext cx="6015703" cy="451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46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earch_template" id="{166506F5-4F7D-E449-9362-CA7606C86A5C}" vid="{98F7B2A5-0370-7D40-AFE0-C6860B6895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2423</TotalTime>
  <Words>1289</Words>
  <Application>Microsoft Macintosh PowerPoint</Application>
  <PresentationFormat>Widescreen</PresentationFormat>
  <Paragraphs>254</Paragraphs>
  <Slides>40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Roboto</vt:lpstr>
      <vt:lpstr>STIXGeneral-Regular</vt:lpstr>
      <vt:lpstr>Office Theme</vt:lpstr>
      <vt:lpstr>Egorov Research Group Fall Recap</vt:lpstr>
      <vt:lpstr>Transition State Theory (TST)</vt:lpstr>
      <vt:lpstr>Quantum Effusion </vt:lpstr>
      <vt:lpstr>The System</vt:lpstr>
      <vt:lpstr>The System</vt:lpstr>
      <vt:lpstr>The System</vt:lpstr>
      <vt:lpstr>Methods</vt:lpstr>
      <vt:lpstr>P.I.B.in ℝ1</vt:lpstr>
      <vt:lpstr>P.I.B.in ℝ2</vt:lpstr>
      <vt:lpstr>Grid Spacing Issue</vt:lpstr>
      <vt:lpstr>Grid Spacing Issue</vt:lpstr>
      <vt:lpstr>Increasing Points on Spacing Issue in ℝ1</vt:lpstr>
      <vt:lpstr>Future Avenues</vt:lpstr>
      <vt:lpstr>Future Avenues</vt:lpstr>
      <vt:lpstr>“Experiment” in Stat Mech</vt:lpstr>
      <vt:lpstr>Molecular Dynamics Schematic</vt:lpstr>
      <vt:lpstr>Cluster Crystals</vt:lpstr>
      <vt:lpstr>Cluster Crystals</vt:lpstr>
      <vt:lpstr>GEM-n </vt:lpstr>
      <vt:lpstr>GEM-n Overview</vt:lpstr>
      <vt:lpstr>DFT/MD GEM-2,GEM-4 Comparison: (k_B T)/ε=1.0</vt:lpstr>
      <vt:lpstr>MC/MD GEM-4 Comparison: (k_B T)/ε=1.1</vt:lpstr>
      <vt:lpstr>Coexistence Recreation: (k_B T)/ε=0.2</vt:lpstr>
      <vt:lpstr>Coexistence Recreation: (k_B T)/ε=0.5</vt:lpstr>
      <vt:lpstr>Dimers</vt:lpstr>
      <vt:lpstr>Dimer vs. GEM-4</vt:lpstr>
      <vt:lpstr>Dimer vs. GEM-4</vt:lpstr>
      <vt:lpstr>Future Avenues</vt:lpstr>
      <vt:lpstr>PowerPoint Presentation</vt:lpstr>
      <vt:lpstr>Tunneling and Zero Point Energy</vt:lpstr>
      <vt:lpstr>RPMD</vt:lpstr>
      <vt:lpstr>RPMD</vt:lpstr>
      <vt:lpstr>Correlation Functions</vt:lpstr>
      <vt:lpstr>Kinetics with Correlation Functions</vt:lpstr>
      <vt:lpstr>Radial Distribution Function, g(r)</vt:lpstr>
      <vt:lpstr>Likos Phase Diagram</vt:lpstr>
      <vt:lpstr>Langevin Dynamics</vt:lpstr>
      <vt:lpstr>Common Tangent Construction</vt:lpstr>
      <vt:lpstr>Coexistence</vt:lpstr>
      <vt:lpstr>Mladek Phase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Egorov Research Group Fall Recap</dc:title>
  <dc:creator>Mohan Shankar</dc:creator>
  <cp:lastModifiedBy>Mohan Shankar</cp:lastModifiedBy>
  <cp:revision>187</cp:revision>
  <dcterms:created xsi:type="dcterms:W3CDTF">2023-11-27T17:49:31Z</dcterms:created>
  <dcterms:modified xsi:type="dcterms:W3CDTF">2023-12-19T18:42:01Z</dcterms:modified>
</cp:coreProperties>
</file>